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401" r:id="rId3"/>
    <p:sldId id="259" r:id="rId4"/>
    <p:sldId id="261" r:id="rId5"/>
    <p:sldId id="316" r:id="rId6"/>
    <p:sldId id="262" r:id="rId7"/>
    <p:sldId id="263" r:id="rId8"/>
    <p:sldId id="264" r:id="rId9"/>
    <p:sldId id="267" r:id="rId10"/>
    <p:sldId id="260" r:id="rId11"/>
    <p:sldId id="269" r:id="rId12"/>
    <p:sldId id="268" r:id="rId13"/>
    <p:sldId id="270" r:id="rId14"/>
    <p:sldId id="317" r:id="rId15"/>
    <p:sldId id="271" r:id="rId16"/>
    <p:sldId id="272" r:id="rId17"/>
    <p:sldId id="315" r:id="rId18"/>
    <p:sldId id="273" r:id="rId19"/>
    <p:sldId id="318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4" r:id="rId32"/>
    <p:sldId id="295" r:id="rId33"/>
    <p:sldId id="297" r:id="rId34"/>
    <p:sldId id="298" r:id="rId35"/>
    <p:sldId id="334" r:id="rId36"/>
    <p:sldId id="335" r:id="rId37"/>
    <p:sldId id="336" r:id="rId38"/>
    <p:sldId id="337" r:id="rId39"/>
    <p:sldId id="390" r:id="rId40"/>
    <p:sldId id="345" r:id="rId41"/>
    <p:sldId id="346" r:id="rId42"/>
    <p:sldId id="347" r:id="rId43"/>
    <p:sldId id="348" r:id="rId44"/>
    <p:sldId id="393" r:id="rId45"/>
    <p:sldId id="349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400" r:id="rId63"/>
    <p:sldId id="394" r:id="rId64"/>
    <p:sldId id="379" r:id="rId65"/>
    <p:sldId id="395" r:id="rId66"/>
    <p:sldId id="396" r:id="rId67"/>
    <p:sldId id="380" r:id="rId68"/>
    <p:sldId id="397" r:id="rId69"/>
    <p:sldId id="338" r:id="rId70"/>
    <p:sldId id="339" r:id="rId71"/>
    <p:sldId id="340" r:id="rId72"/>
    <p:sldId id="341" r:id="rId73"/>
    <p:sldId id="343" r:id="rId74"/>
    <p:sldId id="376" r:id="rId75"/>
    <p:sldId id="342" r:id="rId76"/>
    <p:sldId id="344" r:id="rId77"/>
    <p:sldId id="398" r:id="rId78"/>
    <p:sldId id="39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C0FF8-D839-48FA-ACF2-251A8D4B0A40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7CF76-5827-43C6-ABF1-E2E8535C4C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091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F5D8EF20-2B33-42A0-BE9B-7019395EC7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908165-D958-4DDB-9065-BCEC095E6272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435883FA-9470-47C6-B1C9-F4922A9052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542B7158-1EFC-46BC-9606-F2841363D7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AE9770D-EE50-408A-B9AC-65DFB5BE3B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E7FED8-4114-426E-AFA1-DD1BFBB9DE89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AAC9FE28-57EF-4166-9357-71412318ED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CDD2402A-E21D-4607-BC3D-9DCDE79B4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3E677670-B990-468F-88FF-26B7FC7BD5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A80DDC2-7258-4C00-8EA4-9619F7961C13}" type="slidenum">
              <a:rPr lang="en-US" altLang="en-US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921CCBBF-AE47-4C42-9F23-4441D00ACA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A5AB92E4-F8DF-4E77-B593-3CB68DA741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B0E816B-8497-42ED-AAFC-698C4827A6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6A1499-5760-4D5F-9D28-0D4A9225FA87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BF9D266-E370-4558-9DA3-DB2CB8BCE7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BAC30B81-DF9B-4FFE-82D2-095784BF9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B47DE476-F064-4BC2-BB84-DF70684A93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F1983C-71EA-4E9A-B879-3FD6451350F8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85A80A8B-978B-4040-92E8-87614818B7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372A5C9A-C2D4-406C-B882-A44011AC5C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3FE16A3-2607-4ABA-872C-8A431BF223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614397-364B-4882-8C56-416B97B7CD7D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825277C5-6FF6-472B-B1B2-A162AC929A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EEE28775-1141-4618-8163-256EE66CF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1BE9D2E7-A188-4C48-B7D8-38E97A5274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D633A0-AF10-46AA-AA57-D16228C66F20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D7DBCA2-1119-49FA-A8B4-3F1D579AF2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28D001FF-7B49-4C26-944F-85DCA2A466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5C8088C5-0DFE-48E9-8572-71C01C7741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CF6AAC-0F1E-453E-AE62-9CAB6B6C9CA6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F33FF4D5-C9B7-4283-9B61-7DBAC80221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E71F976C-CDCE-490A-9362-BFFE6D3CCB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974D2720-3E47-4333-ADBA-198A535A13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0DA0DA-B95D-4575-B714-06F259E39FF6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606D1D41-43C1-4759-958F-F561B41379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229881FC-29EC-42CE-BA72-B7588D68C4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D97F732C-F89E-47E2-B59C-A12FFB782F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33D637-BCE5-4E5D-9874-9EFBFE9D9D08}" type="slidenum">
              <a:rPr lang="en-US" altLang="en-US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5E4F0DE8-E8B5-4C7D-B055-95C406BC3C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6954C32-A2A8-47D3-9E0F-1137C1B689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EC461AAA-CFEF-42EE-8AF1-5A61282285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E89A6CA-A27A-48DC-A193-6688F0032372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7267D01B-0B18-468C-84E3-0EC1B30BF9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CE469E36-4F41-4F57-B693-9C7C11FBA4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CB9BEDC9-DDB7-4C3C-B40A-C8652229F4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1C65E7B-61F4-475C-84B4-05AD95DE5E9F}" type="slidenum">
              <a:rPr lang="en-US" altLang="en-US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C36A8BF-4187-41C0-9B41-F46AF5CB1E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3AEB5067-E056-414F-A796-10B6C2F10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C2E8DE37-7674-4FDC-BDA6-36D02C25C1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D4F0040-1B98-4F0E-BD49-DF658C3D7C95}" type="slidenum">
              <a:rPr lang="en-US" altLang="en-US"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FE40D393-2DEC-49FB-B799-1F946CFFA9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48EB59F-476B-4E98-B58A-D56625568C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94970420-6BEE-4A26-A5B6-1CBF978BE2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02A2EC-CEA9-4304-B5CE-E4AECC768278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829884F7-6903-412F-8748-6D35529EB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B6143852-93F3-4D3F-AFF6-82478CE0C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8D94CA6-A8CB-4B96-A231-B80C7BBA1F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0EE775A-D9F7-4A95-B333-F891C5D4DA5D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BF1B1340-F7F3-4773-999D-DAC5CDB942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A0AD820-C113-4453-9FD3-41D1AB4BBC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ECF728F6-4B22-4267-9579-CCEEDC9025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4BC755C-E180-4143-AF1A-F73ED5866C45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23FCC249-E8E6-4323-B6CE-8971F8C519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4B3997E9-AE12-49F5-9D99-66B4E0477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CE873E5-E47B-4999-A1BB-AFE04322DE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1BC784-645F-4333-A257-6F0A6CD37719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E188AC23-0335-4DE4-95C6-A4ECDAF6A2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CBEB557A-1930-49B0-AB43-C3944239C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B11D5468-5ACE-4DA5-A8B3-8976C1D5A4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0ED4EAF-AB70-4F97-88AE-0E564E534DC9}" type="slidenum">
              <a:rPr lang="en-US" altLang="en-US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DC303E0B-E9C9-4AFB-88A2-B0CBA1A007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ABA8AF9E-F66F-45D5-B27C-7473154DBC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681E090F-6E9F-41B7-B8FC-51E19263B2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9C88994-3A7F-4528-A778-185C8514683A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D84D11C4-FDED-490D-B439-4268CDBFB3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EF7021B9-2DCA-441F-AAA2-93E810255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3158D98A-1AE4-4B3D-8A07-80E14B6E0F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979595F-FC7F-49B8-8036-A16B10273444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A74E424E-18A6-43CE-9BD1-8E7E197551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D392E193-B823-4104-BDD1-C6DCA2DFBA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251E72B0-690D-4FD8-82C7-9EC11450EA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524D4E-20DC-4D93-8DCD-E293153F4EFF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EFA9456E-7149-400D-B992-98BC42EE65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FC56900-FBAB-4660-B386-7F53131985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9C1148F4-4F7F-4260-8B6E-87505DA2DA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FA784DC-949B-4BF3-B1F2-10FEF9DEDAD0}" type="slidenum">
              <a:rPr lang="en-US" altLang="en-US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DF05173A-578A-4DA8-9CB6-428F8B5CA8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55EDC5B3-11F6-45E3-8BF5-793B625554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B6267618-D325-4D6F-B4DC-A5CC575208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692990-6E56-4D35-BD90-190416A81C7B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6E6CCDBC-0080-4C1B-ACAA-2F709F28AE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227791CD-C623-4BAA-AB0B-E183BE12E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A33D151D-6DE0-42D5-BDBB-75D3552ACC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63C6E41-7C41-477A-A042-BB5743EEB66C}" type="slidenum">
              <a:rPr lang="en-US" altLang="en-US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C856F83E-1078-46D8-971F-88F38709C0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06AB2421-AE25-4CC7-866A-D96F9CA46B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2CC0B1F1-4027-4F0F-84D3-CDBE772BF9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2347DC2-786D-435A-BEA1-8D182729303C}" type="slidenum">
              <a:rPr lang="en-US" altLang="en-US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A7A0605C-56F8-4CC7-8D92-C691C245A5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DFACDC2C-C783-4142-8BEB-94AF9BF865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130FC767-B009-47BF-8836-F0D0ADBED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A89EB48-38D6-412A-A9D2-02EC89F1D3FB}" type="slidenum">
              <a:rPr lang="en-US" altLang="en-US">
                <a:latin typeface="Times New Roman" panose="02020603050405020304" pitchFamily="18" charset="0"/>
              </a:rPr>
              <a:pPr/>
              <a:t>34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15B628E2-0FB0-4C7E-B358-0771799475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3624952B-D60E-4C01-B858-312B41210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5200A16F-5E4C-48F2-997F-A2D6166DA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85BCF19-EFCF-4222-AFF3-B34351E38D21}" type="slidenum">
              <a:rPr lang="en-US" altLang="en-US">
                <a:latin typeface="Times New Roman" panose="02020603050405020304" pitchFamily="18" charset="0"/>
              </a:rPr>
              <a:pPr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16721596-FD74-4196-A269-16EBCF0BE5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82796D0E-9CE2-4F8B-A109-306338FC1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CA01D307-6364-4B49-8551-09363ADA07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6670C5-E34D-47CB-9801-1F5507495C32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648FF34C-509F-4EB2-AD82-C744FAAC6D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9687276-B49E-4CA3-AFB7-B08A2C2D9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F21A5AF9-9EAA-4F54-B5CC-1F77507B21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1788453-07B2-44BA-BAAD-06D75BD56D2F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749C541F-667E-4E25-8A1A-24B40D06CC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EA417D21-2F73-4031-B6ED-2040A95F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3D05E15A-EE64-4008-BE6D-744EE3D27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0E034-7D15-4B6E-9945-C0CF50AADFCA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3262EEC8-BFB0-42C8-A94F-05BFFE815F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29B6096B-3382-46EA-9183-988E4F1D8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3CA13206-572A-4817-9F81-07E5AB48B4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F9B100-4DD1-4868-A31A-4AFBAD18C05C}" type="slidenum">
              <a:rPr lang="en-US" altLang="en-US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B020C511-625F-4C21-9FE1-7588E39C70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DCC582B2-75A7-4E54-B800-81FA836A9E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38AE9392-7189-40AB-9B4F-F5D2723916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E5DBE2C-81BF-44A9-901E-A52716337EA4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2F2A712F-F342-4336-B3E4-E673F25998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67C1C9B2-223C-40F4-B463-33ACAB5CF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AA29A5B7-BE75-414F-B04B-A1991EB4D4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D948735-B7F1-4CBE-8948-7DD104EA5F00}" type="slidenum">
              <a:rPr lang="en-US" altLang="en-US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775E0817-9E6F-466C-9072-499440F61B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16CACC69-171A-44B3-AA1B-B970E9A74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47090E75-20C9-492E-A8E1-CA46BD6FC7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5418E6-809C-4662-89DF-BEF89E899F00}" type="slidenum">
              <a:rPr lang="en-US" altLang="en-US"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B65CDCB2-F76A-4019-900A-C03B6A3AA5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26B99814-4B6A-4EEF-9FAD-83D73A5AE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F75759A0-3F8B-4C94-AA67-966A78C293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70C27E6-CC3D-4ECB-B2A4-E451F90ABD25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47E93BD0-5F83-4A86-9B02-2B68CC313C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C91F6046-75C3-4CF7-A1C6-4C1150F095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8A560361-C3C1-4E32-8E70-804F64970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7A8608A-621D-4DBA-92BC-BCDFD499D8A3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372549B3-E57B-4DDF-8A87-CE9566ACDE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8E349AA2-BED7-496B-89F0-89D6C0E3A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0DE6BD93-ED10-447D-B924-B17906A11D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265801F-7B0F-4FF7-B584-7D62D0783759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3B8DDF29-B09C-4F52-8AB5-3F8EA3F1A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201A8BA-F94D-4337-B2FA-FCAA57136D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A78661DB-EAFE-4E42-B9EF-1ACB9DAF75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A84F2E4-0FD7-4406-8DC9-7E13E2B36E57}" type="slidenum">
              <a:rPr lang="en-US" altLang="en-US">
                <a:latin typeface="Times New Roman" panose="02020603050405020304" pitchFamily="18" charset="0"/>
              </a:rPr>
              <a:pPr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C115F41F-B203-4F35-B099-8E0D884B6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869F6977-4FDD-4551-B63E-A75757285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83B7604D-2704-4082-9D2B-0FE638117C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413895F-7ADD-4958-95B0-7CAF123FA996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45F751C2-49E2-4B20-85A5-4A735B0F59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C9EFA9B4-9C11-4CAB-B51F-64A4CAA41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DA145152-1E32-4191-93B5-0F19BF917B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8D4D03F-EEE3-451D-B0C7-2A1E3B41B739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8CA087CF-C0CC-4859-AC31-E0FFA1D925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CAE04B6B-178B-4764-B5A3-397BDB29A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D64644B4-7F16-4A49-BB2E-2C466C6B48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A5E3A87-0A20-4FA3-B412-F2E5171448B7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0B7FB51D-33C6-4043-BF76-4D0B1A7C0A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95CEF6EC-E80C-49D6-AEA2-5BE421D52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ED511861-40C1-4E57-AC00-9F4922AEAE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B8C6DC-A7C0-43E3-8BC3-86F22D4E2E12}" type="slidenum">
              <a:rPr lang="en-US" altLang="en-US">
                <a:latin typeface="Times New Roman" panose="02020603050405020304" pitchFamily="18" charset="0"/>
              </a:rPr>
              <a:pPr/>
              <a:t>57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D8CAB090-B8A4-40D3-85CE-731730DD52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55B0A38A-7E55-40F3-91D4-4A6DE8AD7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888D6F3-57BF-4BD6-B538-34F047C44F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D8337B7-377B-48E9-B0D4-37B7A64DCAB3}" type="slidenum">
              <a:rPr lang="en-US" altLang="en-US">
                <a:latin typeface="Times New Roman" panose="02020603050405020304" pitchFamily="18" charset="0"/>
              </a:rPr>
              <a:pPr/>
              <a:t>58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50EB5423-A4AA-4BAF-8346-D5BB90167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9DDA5687-FFCB-4ABB-9C4B-DD851C016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9E2ED8B-8E13-4270-8A1B-EB26483320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021DBEC-480D-4955-8D89-BC075A705B0E}" type="slidenum">
              <a:rPr lang="en-US" altLang="en-US">
                <a:latin typeface="Times New Roman" panose="02020603050405020304" pitchFamily="18" charset="0"/>
              </a:rPr>
              <a:pPr/>
              <a:t>59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B773AE3B-5DEA-4087-AC4F-A309AA2465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BFD5D6BF-20EA-49AE-9180-3CA852A8D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5224D5E7-E3EB-41B1-9826-418BB7E56B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24DE445-2236-4A35-B82B-A5220EEE4671}" type="slidenum">
              <a:rPr lang="en-US" altLang="en-US"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DC336EF1-6542-40D6-A1D9-C69DACB2A1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D23A2B31-DB3C-4DB5-894A-BEAD12DDE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58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5FA4D3C0-E47B-490D-A52F-AC24FA7012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F0980B9-8DA3-429E-B4D6-A8D5F7D522F8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EFBC20D2-B338-46C3-A3D2-29C2231E8B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87A1363-0CBE-4D10-85FE-D675D2F0B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645B5D3-5E05-489B-BBD4-AE085D4280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6E4A82-2BAA-4814-8D2B-C6FF14C7D755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71B3673C-8E42-4AE1-9CE6-91C6F6E79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06D4954-0343-4F85-B861-69E9C14A6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>
            <a:extLst>
              <a:ext uri="{FF2B5EF4-FFF2-40B4-BE49-F238E27FC236}">
                <a16:creationId xmlns:a16="http://schemas.microsoft.com/office/drawing/2014/main" id="{B44B6F08-B757-4775-948B-82A383FC4E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6367FF-A034-4672-A7A6-EF40FC3647DF}" type="slidenum">
              <a:rPr lang="en-US" altLang="en-US">
                <a:latin typeface="Helvetica" panose="020B0604020202020204" pitchFamily="34" charset="0"/>
              </a:rPr>
              <a:pPr/>
              <a:t>69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949002C5-6154-47E3-A150-3CD3ABF30B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F945C94F-E772-44F5-A0E8-4B8589575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A172A9F1-930E-458D-9EFE-99352AF585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9A3F45B-459A-489E-BA28-0EAF59E9B988}" type="slidenum">
              <a:rPr lang="en-US" altLang="en-US">
                <a:latin typeface="Helvetica" panose="020B0604020202020204" pitchFamily="34" charset="0"/>
              </a:rPr>
              <a:pPr/>
              <a:t>70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25E42B3-2CF7-4F66-83B2-145CA8AC25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2C7E05B6-7656-459D-9139-565F83D1B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54E70112-4D82-40CB-99FA-FCA2881009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78F827-A544-4C0F-92F0-46CB0B074831}" type="slidenum">
              <a:rPr lang="en-US" altLang="en-US">
                <a:latin typeface="Helvetica" panose="020B0604020202020204" pitchFamily="34" charset="0"/>
              </a:rPr>
              <a:pPr/>
              <a:t>71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FED1897-8544-42F4-AAFE-840967ED1A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B411AA7C-F79A-4FE5-8A35-140B450A9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1661E3A8-A660-4482-9EFE-05B0F65B44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19C8348-6C41-4D82-8AC3-A58BA10F0B06}" type="slidenum">
              <a:rPr lang="en-US" altLang="en-US">
                <a:latin typeface="Helvetica" panose="020B0604020202020204" pitchFamily="34" charset="0"/>
              </a:rPr>
              <a:pPr/>
              <a:t>72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010114D3-CAC5-4AF4-93D3-F5D96A2303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855EE26-4AFB-4702-9896-C11CB920F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0D78FC1F-5492-420C-8D34-0BD7EE23F2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11138CC-EDF6-46AC-A83B-23C5A28A0334}" type="slidenum">
              <a:rPr lang="en-US" altLang="en-US">
                <a:latin typeface="Helvetica" panose="020B0604020202020204" pitchFamily="34" charset="0"/>
              </a:rPr>
              <a:pPr/>
              <a:t>74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E4660216-C594-42A5-8FA2-131FA92C94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B8ECBEA-571C-45A4-8C9D-3280B6A37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66964E56-81BC-4E05-931F-EB2DE7EFDD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EF1907E-B10C-4080-801B-933AA1D89504}" type="slidenum">
              <a:rPr lang="en-US" altLang="en-US">
                <a:latin typeface="Helvetica" panose="020B0604020202020204" pitchFamily="34" charset="0"/>
              </a:rPr>
              <a:pPr/>
              <a:t>75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E18E4D5-FEA7-4243-889B-7F91BB5E23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E01D53A-6098-4BEF-9733-8801744A8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6A72BB57-F63F-468A-81AE-831E977A78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290DC83-F086-481C-9E2C-49E2EACF66CA}" type="slidenum">
              <a:rPr lang="en-US" altLang="en-US">
                <a:latin typeface="Helvetica" panose="020B0604020202020204" pitchFamily="34" charset="0"/>
              </a:rPr>
              <a:pPr/>
              <a:t>76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3E7082C-ED25-4498-8D85-4FD095C64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AC533E6-32A2-4467-90DC-FAC17567C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23FF0752-631B-4837-8997-5DCFD4664B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363F8E3-1A48-4BB3-A5CF-D0A947C89F04}" type="slidenum">
              <a:rPr lang="en-US" altLang="en-US">
                <a:latin typeface="Times New Roman" panose="02020603050405020304" pitchFamily="18" charset="0"/>
              </a:rPr>
              <a:pPr/>
              <a:t>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892DA693-929A-4C16-927D-FBB8F82E2E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1C9BAE9D-E811-4111-992F-4347461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F4195F71-0D75-43C2-B166-4C2E34817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EACE59-2C78-426B-B74D-EEE77C3827E5}" type="slidenum">
              <a:rPr lang="en-US" altLang="en-US">
                <a:latin typeface="Helvetica" panose="020B0604020202020204" pitchFamily="34" charset="0"/>
              </a:rPr>
              <a:pPr/>
              <a:t>77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369658E4-EF29-4252-9ABE-0293D453F6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6157708-37F1-4DA5-89CA-593F0ADB3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82BFAF0-6455-4DBE-B847-E1A0C80A3B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8FC8B47-27CD-405D-AE07-B238863F1680}" type="slidenum">
              <a:rPr lang="en-US" altLang="en-US">
                <a:latin typeface="Helvetica" panose="020B0604020202020204" pitchFamily="34" charset="0"/>
              </a:rPr>
              <a:pPr/>
              <a:t>78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E42DD52-B166-497E-8DA7-5B7DF68BF4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CBC3098-7CAB-4B5B-A88E-46BB03A707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4874DE05-8D7E-4071-94C0-99D5B53A19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ED6D5B-AC78-4527-B106-10E3B86FB87E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16A9DAD7-0014-4C1F-B6BC-383369EB97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E2041AF8-40BC-4BD4-AE4B-9C3610199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C186DCFD-D70B-4812-BD91-F434C524AC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05CEC3-A068-4B76-B054-2088C316CEBC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7FF909BF-E68B-4257-B1C7-493C40FF3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0362F85C-BCFE-4811-B73A-397FF5353E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6AEA2D34-0A0A-4613-95D8-AB1557F724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39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39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4E6140-E648-4D9E-88BD-60A08E5829CA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A89404A-C96E-4AEC-80C0-EB89D568A8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37756345-EFC9-4FE4-91E1-C60D0C784E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D14FC-D756-43D5-94FD-3836FA153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B759E-5BFA-4FD8-B6A7-DA9811464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F4187-34AB-4D66-B65F-03F676F03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21F3F-9AF9-4AC1-826C-D7DC092A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53747-5AB6-4A39-B411-87246ABF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796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3DA4-0A3F-4019-B8E0-5E950A0D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2ECA7-D700-41D9-A926-40B951122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B91D1-526B-4F53-A0F3-0FF235DB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3B6FA-003B-4B54-B429-F337F451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D801E-75F8-402C-8B52-28DC4C8B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86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2EF81-24E2-496C-8150-573E3B8D7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7C11F-F202-485E-AF4D-4DE598A74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55344-9147-4A05-B057-347873AE0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9CF50-B11A-4EB0-9C7E-391E29EB6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A60EA-4A75-4C23-828A-F8F8E0CB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9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612C-42EA-4B8B-A2A6-329CDAD4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3A420-BD20-4B29-8BFB-9619EAD02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45BEC-80AB-4884-99D2-AB73C5E3A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77EA3-C9BC-492E-8D61-CBA14BCB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A573E-E9DD-4D2B-9491-489DE5CA3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033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82AD-43AD-4D4E-A3F6-2ECC2ADE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507CA-0D60-4D8A-9991-8C07FE394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8C69B-3AC2-449B-82A0-1FE005740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354E9-72F2-4BF6-8679-6EE02A299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9BFC9-74F8-49BE-BA8A-B7EDBC9E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51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8D50-6E86-42D7-8E2D-CC484E01A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9A023-C10E-44E3-82D9-BC946E7A0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93DEB-F2EC-45C3-8674-8004E5095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B5778-9C51-4970-B5D1-496B924F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952F8-ADC6-44B8-BC68-32EE75D8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D687F-45C3-49B5-A4B4-9A4C8216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72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FA72-BC36-4F07-981B-9341FE72B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A8CE0-587D-49D7-9F56-45D2FA9FA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CF102-8DA1-4047-B07E-91C248F59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D1AB4-1998-4BC7-AF72-3D19971C30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92AAF-5720-4A7E-8F94-91CAF983A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C759D9-E182-4EED-BCF3-58CEF560B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FB38AC-4DE5-4BFA-8800-A1F120082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2E59A-9262-4914-9D04-D932C130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33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DDD8-EB3D-4E60-A46F-205BBF4A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47BEF-6272-4D0B-B5F9-8EC6089B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E3EAF-ECC8-4638-91D5-5406C2BB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70200-08AA-4256-A4E5-65FEA97F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05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A5A1A-E51C-4445-AF8D-A1E13400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D192A-7211-43D0-B000-832B3338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90D8A-B342-4CD5-9551-A79F1EE02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66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3B38C-3FF1-440D-B0E2-F4EF4540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D0D6-DCAD-4D07-8232-CBCF82681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26BD-D9AE-4E98-A64B-422647310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EE8F2-62EA-43F7-BC14-64BFBFF4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C34F9-AF6C-4023-94CC-48D74E0C9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911C8-6224-4537-9C8D-6CF5728A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C0B9-531A-4518-A107-EAA719E8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D3816B-3D13-4386-A9F1-ED808F54F9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916EA-D132-4237-BFD1-3B430EF4C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6F963-C3D0-48DD-9E46-63390203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8D3B7-1369-45E4-83A3-07694862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54CC5-8159-4E18-BDCE-43514A6B7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0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697B90-7C02-4A2C-8D23-3DB93842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0B22E-2EF7-4B00-A598-96B4D72EF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00211-9028-4379-B5A6-745172751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02827-B881-4801-9ACE-C6E00C8B04CC}" type="datetimeFigureOut">
              <a:rPr lang="en-IN" smtClean="0"/>
              <a:t>01-12-2020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44554-C8D9-4704-AD88-70E27DDD6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0A04A-E85C-469B-A565-F7431AA02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5DF98-3B5B-4DD9-94F5-AD4DBCC5DF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286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2E19D-60BE-45D4-8885-D942FA4A36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File and I/O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288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9962686-EB10-476C-A6AC-E3D304176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2339" y="234792"/>
            <a:ext cx="77771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File Structure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9E21934-9FD8-4F70-8E28-C941EF28E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3313" y="1246450"/>
            <a:ext cx="7777162" cy="453072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None - sequence of words, bytes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Simple record structure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Lines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Fixed length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Variable length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Complex Structures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Formatted document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Relocatable load file	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Can simulate last two with first method by inserting appropriate control characters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Who decides: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Operating system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Program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440A4CB-13D0-4D0D-9FF0-9A77B5077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3876" y="244705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Sequential-access File</a:t>
            </a: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1F7F261C-58B3-4593-9E80-E6195AEA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1" y="1358901"/>
            <a:ext cx="5946775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8D8E146-01B9-415C-A11A-1C26DC61C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Access Methods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397E407-429D-4692-9976-AF8F08D3D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6366" y="1211264"/>
            <a:ext cx="7848599" cy="4529137"/>
          </a:xfrm>
        </p:spPr>
        <p:txBody>
          <a:bodyPr>
            <a:normAutofit fontScale="70000" lnSpcReduction="20000"/>
          </a:bodyPr>
          <a:lstStyle/>
          <a:p>
            <a:pPr>
              <a:tabLst>
                <a:tab pos="3203575" algn="l"/>
                <a:tab pos="4056063" algn="l"/>
              </a:tabLst>
            </a:pPr>
            <a:r>
              <a:rPr lang="en-US" altLang="en-US" b="1" dirty="0"/>
              <a:t>Sequential Access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		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next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write next 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reset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		no read after last write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			(rewrite)</a:t>
            </a:r>
          </a:p>
          <a:p>
            <a:pPr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</a:rPr>
              <a:t>Direct Access – </a:t>
            </a:r>
            <a:r>
              <a:rPr lang="en-US" altLang="en-US" dirty="0">
                <a:solidFill>
                  <a:srgbClr val="000000"/>
                </a:solidFill>
              </a:rPr>
              <a:t>file is fixed length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dirty="0">
                <a:solidFill>
                  <a:srgbClr val="0033CC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records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		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 </a:t>
            </a:r>
            <a:r>
              <a:rPr lang="en-US" altLang="en-US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write </a:t>
            </a:r>
            <a:r>
              <a:rPr lang="en-US" altLang="en-US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position to </a:t>
            </a:r>
            <a:r>
              <a:rPr lang="en-US" altLang="en-US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read next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write next </a:t>
            </a:r>
          </a:p>
          <a:p>
            <a:pPr>
              <a:spcBef>
                <a:spcPct val="10000"/>
              </a:spcBef>
              <a:buNone/>
              <a:tabLst>
                <a:tab pos="3203575" algn="l"/>
                <a:tab pos="4056063" algn="l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rewrite </a:t>
            </a:r>
            <a:r>
              <a:rPr lang="en-US" altLang="en-US" b="1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pPr>
              <a:buNone/>
              <a:tabLst>
                <a:tab pos="3203575" algn="l"/>
                <a:tab pos="4056063" algn="l"/>
              </a:tabLst>
            </a:pPr>
            <a:r>
              <a:rPr lang="en-US" altLang="en-US" dirty="0"/>
              <a:t>	</a:t>
            </a:r>
            <a:r>
              <a:rPr lang="en-US" altLang="en-US" i="1" dirty="0"/>
              <a:t>n</a:t>
            </a:r>
            <a:r>
              <a:rPr lang="en-US" altLang="en-US" dirty="0"/>
              <a:t> =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relative</a:t>
            </a:r>
            <a:r>
              <a:rPr lang="en-US" altLang="en-US" dirty="0">
                <a:solidFill>
                  <a:srgbClr val="0033CC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0033CC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number</a:t>
            </a:r>
          </a:p>
          <a:p>
            <a:pPr>
              <a:buNone/>
              <a:tabLst>
                <a:tab pos="3203575" algn="l"/>
                <a:tab pos="4056063" algn="l"/>
              </a:tabLst>
            </a:pPr>
            <a:r>
              <a:rPr lang="en-US" altLang="en-US" sz="800" dirty="0">
                <a:solidFill>
                  <a:srgbClr val="0033CC"/>
                </a:solidFill>
              </a:rPr>
              <a:t> </a:t>
            </a:r>
            <a:endParaRPr lang="en-US" altLang="en-US" sz="800" dirty="0"/>
          </a:p>
          <a:p>
            <a:pPr>
              <a:tabLst>
                <a:tab pos="3203575" algn="l"/>
                <a:tab pos="4056063" algn="l"/>
              </a:tabLst>
            </a:pPr>
            <a:r>
              <a:rPr lang="en-US" altLang="en-US" dirty="0"/>
              <a:t>Relative block numbers allow OS to decide where file should be placed</a:t>
            </a:r>
          </a:p>
          <a:p>
            <a:pPr lvl="1">
              <a:tabLst>
                <a:tab pos="3203575" algn="l"/>
                <a:tab pos="4056063" algn="l"/>
              </a:tabLst>
            </a:pPr>
            <a:r>
              <a:rPr lang="en-US" altLang="en-US" dirty="0"/>
              <a:t>See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allocation</a:t>
            </a:r>
            <a:r>
              <a:rPr lang="en-US" altLang="en-US" dirty="0">
                <a:solidFill>
                  <a:srgbClr val="0033CC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problem</a:t>
            </a:r>
            <a:r>
              <a:rPr lang="en-US" altLang="en-US" dirty="0">
                <a:solidFill>
                  <a:srgbClr val="0033CC"/>
                </a:solidFill>
              </a:rPr>
              <a:t> </a:t>
            </a:r>
            <a:r>
              <a:rPr lang="en-US" altLang="en-US" dirty="0"/>
              <a:t>in Ch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2463F32-CDB2-434F-B9CC-6B383438A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4358" y="392797"/>
            <a:ext cx="8301038" cy="43815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Simulation of Sequential Access on Direct-access File</a:t>
            </a:r>
          </a:p>
        </p:txBody>
      </p:sp>
      <p:pic>
        <p:nvPicPr>
          <p:cNvPr id="18435" name="Picture 6">
            <a:extLst>
              <a:ext uri="{FF2B5EF4-FFF2-40B4-BE49-F238E27FC236}">
                <a16:creationId xmlns:a16="http://schemas.microsoft.com/office/drawing/2014/main" id="{C4D66CB0-A45C-4791-8BFA-DE87616E2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1289050"/>
            <a:ext cx="6129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3700664A-68A2-4820-AA5D-34D6B0576D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14465" y="239165"/>
            <a:ext cx="79030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Other Access Methods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C0EAA8-FD35-4A48-B21B-F54F29B77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4113" y="1196976"/>
            <a:ext cx="7693377" cy="4233863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Can be built on top of base methods</a:t>
            </a:r>
          </a:p>
          <a:p>
            <a:pPr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General involve creation of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index</a:t>
            </a:r>
            <a:r>
              <a:rPr lang="en-US" altLang="en-US" dirty="0">
                <a:solidFill>
                  <a:srgbClr val="000000"/>
                </a:solidFill>
              </a:rPr>
              <a:t> for the file</a:t>
            </a:r>
          </a:p>
          <a:p>
            <a:pPr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Keep index in memory for fast determination of location of data to be operated on (consider UPC code plus record of data about that item)</a:t>
            </a:r>
          </a:p>
          <a:p>
            <a:pPr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If too large, index (in memory) of the index (on disk)</a:t>
            </a:r>
          </a:p>
          <a:p>
            <a:pPr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IBM indexed sequential-access method (ISAM)</a:t>
            </a:r>
          </a:p>
          <a:p>
            <a:pPr lvl="1"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Small master index, points to disk blocks of secondary index</a:t>
            </a:r>
          </a:p>
          <a:p>
            <a:pPr lvl="1"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File kept sorted on a defined key</a:t>
            </a:r>
          </a:p>
          <a:p>
            <a:pPr lvl="1"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All done by the OS</a:t>
            </a:r>
          </a:p>
          <a:p>
            <a:pPr>
              <a:tabLst>
                <a:tab pos="3203575" algn="l"/>
                <a:tab pos="4056063" algn="l"/>
              </a:tabLst>
            </a:pPr>
            <a:r>
              <a:rPr lang="en-US" altLang="en-US" dirty="0">
                <a:solidFill>
                  <a:srgbClr val="000000"/>
                </a:solidFill>
              </a:rPr>
              <a:t>VMS operating system provides index and relative files as another example (see next slide)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A42A939-E00C-46BC-837A-EEE742FD05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3924" y="234792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Example of Index and Relative Files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7D43C653-7851-47FA-A2BF-AAF5D7D3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4" y="1320801"/>
            <a:ext cx="5902325" cy="397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38BD3AB-ADA2-41E1-B7F5-5355D00439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43876" y="25461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Directory Structure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F944469-B704-4C95-B54F-B06D7A5DF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9740" y="1374776"/>
            <a:ext cx="7441811" cy="3540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A collection of nodes containing information about all files</a:t>
            </a:r>
          </a:p>
        </p:txBody>
      </p:sp>
      <p:sp>
        <p:nvSpPr>
          <p:cNvPr id="21508" name="Oval 4">
            <a:extLst>
              <a:ext uri="{FF2B5EF4-FFF2-40B4-BE49-F238E27FC236}">
                <a16:creationId xmlns:a16="http://schemas.microsoft.com/office/drawing/2014/main" id="{360C502E-5BFA-41E9-810D-89C36E480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286000"/>
            <a:ext cx="5334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09" name="Oval 5">
            <a:extLst>
              <a:ext uri="{FF2B5EF4-FFF2-40B4-BE49-F238E27FC236}">
                <a16:creationId xmlns:a16="http://schemas.microsoft.com/office/drawing/2014/main" id="{3FDB43A9-6554-43F8-833E-81DE5E340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286000"/>
            <a:ext cx="5334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0" name="Oval 6">
            <a:extLst>
              <a:ext uri="{FF2B5EF4-FFF2-40B4-BE49-F238E27FC236}">
                <a16:creationId xmlns:a16="http://schemas.microsoft.com/office/drawing/2014/main" id="{B03B66F4-4724-42DB-B735-50CD3D2AE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286000"/>
            <a:ext cx="5334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1" name="Oval 7">
            <a:extLst>
              <a:ext uri="{FF2B5EF4-FFF2-40B4-BE49-F238E27FC236}">
                <a16:creationId xmlns:a16="http://schemas.microsoft.com/office/drawing/2014/main" id="{F85205C0-54EF-4A5D-8891-6D36AD3B0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286000"/>
            <a:ext cx="5334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2" name="Oval 8">
            <a:extLst>
              <a:ext uri="{FF2B5EF4-FFF2-40B4-BE49-F238E27FC236}">
                <a16:creationId xmlns:a16="http://schemas.microsoft.com/office/drawing/2014/main" id="{6946C25F-9B8A-4504-BA50-A6886A139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590800"/>
            <a:ext cx="5334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1513" name="Rectangle 9">
            <a:extLst>
              <a:ext uri="{FF2B5EF4-FFF2-40B4-BE49-F238E27FC236}">
                <a16:creationId xmlns:a16="http://schemas.microsoft.com/office/drawing/2014/main" id="{C781434B-8AC6-4807-A1A6-40D346F6E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4267200"/>
            <a:ext cx="457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F 1</a:t>
            </a:r>
          </a:p>
        </p:txBody>
      </p:sp>
      <p:sp>
        <p:nvSpPr>
          <p:cNvPr id="21514" name="Rectangle 10">
            <a:extLst>
              <a:ext uri="{FF2B5EF4-FFF2-40B4-BE49-F238E27FC236}">
                <a16:creationId xmlns:a16="http://schemas.microsoft.com/office/drawing/2014/main" id="{4FC46B06-EA17-41D6-88BC-EFEB2649F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267200"/>
            <a:ext cx="457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F 2</a:t>
            </a:r>
          </a:p>
        </p:txBody>
      </p:sp>
      <p:sp>
        <p:nvSpPr>
          <p:cNvPr id="21515" name="Rectangle 11">
            <a:extLst>
              <a:ext uri="{FF2B5EF4-FFF2-40B4-BE49-F238E27FC236}">
                <a16:creationId xmlns:a16="http://schemas.microsoft.com/office/drawing/2014/main" id="{B2AA1E36-565D-444B-8A52-8D2FE734C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267200"/>
            <a:ext cx="4572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F 3</a:t>
            </a:r>
          </a:p>
        </p:txBody>
      </p:sp>
      <p:sp>
        <p:nvSpPr>
          <p:cNvPr id="21516" name="Rectangle 12">
            <a:extLst>
              <a:ext uri="{FF2B5EF4-FFF2-40B4-BE49-F238E27FC236}">
                <a16:creationId xmlns:a16="http://schemas.microsoft.com/office/drawing/2014/main" id="{C52927E5-54A4-402D-98B8-FBDD1AF65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267200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F 4</a:t>
            </a:r>
          </a:p>
        </p:txBody>
      </p:sp>
      <p:sp>
        <p:nvSpPr>
          <p:cNvPr id="21517" name="Rectangle 13">
            <a:extLst>
              <a:ext uri="{FF2B5EF4-FFF2-40B4-BE49-F238E27FC236}">
                <a16:creationId xmlns:a16="http://schemas.microsoft.com/office/drawing/2014/main" id="{4F284C7C-4DBB-4C1B-B934-6951910BB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648200"/>
            <a:ext cx="4572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F n</a:t>
            </a:r>
          </a:p>
        </p:txBody>
      </p:sp>
      <p:sp>
        <p:nvSpPr>
          <p:cNvPr id="21518" name="Line 14">
            <a:extLst>
              <a:ext uri="{FF2B5EF4-FFF2-40B4-BE49-F238E27FC236}">
                <a16:creationId xmlns:a16="http://schemas.microsoft.com/office/drawing/2014/main" id="{9DE88A2D-073F-4A26-8C4E-062076F46C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2575" y="27432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Line 15">
            <a:extLst>
              <a:ext uri="{FF2B5EF4-FFF2-40B4-BE49-F238E27FC236}">
                <a16:creationId xmlns:a16="http://schemas.microsoft.com/office/drawing/2014/main" id="{D256AF67-C6F1-491E-B3C0-A398C36C1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27432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Line 16">
            <a:extLst>
              <a:ext uri="{FF2B5EF4-FFF2-40B4-BE49-F238E27FC236}">
                <a16:creationId xmlns:a16="http://schemas.microsoft.com/office/drawing/2014/main" id="{11B52A41-A5D9-413B-AE33-AD7B44655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048000"/>
            <a:ext cx="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Line 17">
            <a:extLst>
              <a:ext uri="{FF2B5EF4-FFF2-40B4-BE49-F238E27FC236}">
                <a16:creationId xmlns:a16="http://schemas.microsoft.com/office/drawing/2014/main" id="{621D2A7F-0777-4D01-B50F-FD008A7FA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7432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Line 18">
            <a:extLst>
              <a:ext uri="{FF2B5EF4-FFF2-40B4-BE49-F238E27FC236}">
                <a16:creationId xmlns:a16="http://schemas.microsoft.com/office/drawing/2014/main" id="{6FA6F68F-040F-4841-814A-FC7AD19C1D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7432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Freeform 19">
            <a:extLst>
              <a:ext uri="{FF2B5EF4-FFF2-40B4-BE49-F238E27FC236}">
                <a16:creationId xmlns:a16="http://schemas.microsoft.com/office/drawing/2014/main" id="{4E6B083E-4FC6-49B7-A233-A7C1F954F3F1}"/>
              </a:ext>
            </a:extLst>
          </p:cNvPr>
          <p:cNvSpPr>
            <a:spLocks/>
          </p:cNvSpPr>
          <p:nvPr/>
        </p:nvSpPr>
        <p:spPr bwMode="auto">
          <a:xfrm>
            <a:off x="4062414" y="1962150"/>
            <a:ext cx="4186237" cy="1473200"/>
          </a:xfrm>
          <a:custGeom>
            <a:avLst/>
            <a:gdLst>
              <a:gd name="T0" fmla="*/ 2147483647 w 2637"/>
              <a:gd name="T1" fmla="*/ 2147483647 h 928"/>
              <a:gd name="T2" fmla="*/ 2147483647 w 2637"/>
              <a:gd name="T3" fmla="*/ 2147483647 h 928"/>
              <a:gd name="T4" fmla="*/ 2147483647 w 2637"/>
              <a:gd name="T5" fmla="*/ 2147483647 h 928"/>
              <a:gd name="T6" fmla="*/ 2147483647 w 2637"/>
              <a:gd name="T7" fmla="*/ 2147483647 h 928"/>
              <a:gd name="T8" fmla="*/ 2147483647 w 2637"/>
              <a:gd name="T9" fmla="*/ 0 h 928"/>
              <a:gd name="T10" fmla="*/ 2147483647 w 2637"/>
              <a:gd name="T11" fmla="*/ 2147483647 h 928"/>
              <a:gd name="T12" fmla="*/ 2147483647 w 2637"/>
              <a:gd name="T13" fmla="*/ 2147483647 h 928"/>
              <a:gd name="T14" fmla="*/ 2147483647 w 2637"/>
              <a:gd name="T15" fmla="*/ 2147483647 h 928"/>
              <a:gd name="T16" fmla="*/ 2147483647 w 2637"/>
              <a:gd name="T17" fmla="*/ 2147483647 h 928"/>
              <a:gd name="T18" fmla="*/ 2147483647 w 2637"/>
              <a:gd name="T19" fmla="*/ 2147483647 h 928"/>
              <a:gd name="T20" fmla="*/ 2147483647 w 2637"/>
              <a:gd name="T21" fmla="*/ 2147483647 h 928"/>
              <a:gd name="T22" fmla="*/ 2147483647 w 2637"/>
              <a:gd name="T23" fmla="*/ 2147483647 h 928"/>
              <a:gd name="T24" fmla="*/ 2147483647 w 2637"/>
              <a:gd name="T25" fmla="*/ 2147483647 h 928"/>
              <a:gd name="T26" fmla="*/ 2147483647 w 2637"/>
              <a:gd name="T27" fmla="*/ 2147483647 h 928"/>
              <a:gd name="T28" fmla="*/ 2147483647 w 2637"/>
              <a:gd name="T29" fmla="*/ 2147483647 h 928"/>
              <a:gd name="T30" fmla="*/ 2147483647 w 2637"/>
              <a:gd name="T31" fmla="*/ 2147483647 h 928"/>
              <a:gd name="T32" fmla="*/ 2147483647 w 2637"/>
              <a:gd name="T33" fmla="*/ 2147483647 h 928"/>
              <a:gd name="T34" fmla="*/ 2147483647 w 2637"/>
              <a:gd name="T35" fmla="*/ 2147483647 h 928"/>
              <a:gd name="T36" fmla="*/ 2147483647 w 2637"/>
              <a:gd name="T37" fmla="*/ 2147483647 h 928"/>
              <a:gd name="T38" fmla="*/ 2147483647 w 2637"/>
              <a:gd name="T39" fmla="*/ 2147483647 h 928"/>
              <a:gd name="T40" fmla="*/ 2147483647 w 2637"/>
              <a:gd name="T41" fmla="*/ 2147483647 h 928"/>
              <a:gd name="T42" fmla="*/ 2147483647 w 2637"/>
              <a:gd name="T43" fmla="*/ 2147483647 h 928"/>
              <a:gd name="T44" fmla="*/ 2147483647 w 2637"/>
              <a:gd name="T45" fmla="*/ 2147483647 h 928"/>
              <a:gd name="T46" fmla="*/ 2147483647 w 2637"/>
              <a:gd name="T47" fmla="*/ 2147483647 h 928"/>
              <a:gd name="T48" fmla="*/ 2147483647 w 2637"/>
              <a:gd name="T49" fmla="*/ 2147483647 h 928"/>
              <a:gd name="T50" fmla="*/ 2147483647 w 2637"/>
              <a:gd name="T51" fmla="*/ 2147483647 h 92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37"/>
              <a:gd name="T79" fmla="*/ 0 h 928"/>
              <a:gd name="T80" fmla="*/ 2637 w 2637"/>
              <a:gd name="T81" fmla="*/ 928 h 92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37" h="928">
                <a:moveTo>
                  <a:pt x="10" y="328"/>
                </a:moveTo>
                <a:cubicBezTo>
                  <a:pt x="14" y="291"/>
                  <a:pt x="6" y="248"/>
                  <a:pt x="28" y="219"/>
                </a:cubicBezTo>
                <a:cubicBezTo>
                  <a:pt x="124" y="92"/>
                  <a:pt x="264" y="66"/>
                  <a:pt x="410" y="37"/>
                </a:cubicBezTo>
                <a:cubicBezTo>
                  <a:pt x="516" y="16"/>
                  <a:pt x="457" y="14"/>
                  <a:pt x="583" y="10"/>
                </a:cubicBezTo>
                <a:cubicBezTo>
                  <a:pt x="728" y="5"/>
                  <a:pt x="874" y="3"/>
                  <a:pt x="1019" y="0"/>
                </a:cubicBezTo>
                <a:cubicBezTo>
                  <a:pt x="1146" y="3"/>
                  <a:pt x="1274" y="3"/>
                  <a:pt x="1401" y="10"/>
                </a:cubicBezTo>
                <a:cubicBezTo>
                  <a:pt x="1485" y="15"/>
                  <a:pt x="1571" y="41"/>
                  <a:pt x="1655" y="55"/>
                </a:cubicBezTo>
                <a:cubicBezTo>
                  <a:pt x="1733" y="86"/>
                  <a:pt x="1819" y="108"/>
                  <a:pt x="1901" y="128"/>
                </a:cubicBezTo>
                <a:cubicBezTo>
                  <a:pt x="1942" y="148"/>
                  <a:pt x="1975" y="152"/>
                  <a:pt x="2019" y="164"/>
                </a:cubicBezTo>
                <a:cubicBezTo>
                  <a:pt x="2098" y="185"/>
                  <a:pt x="2162" y="200"/>
                  <a:pt x="2246" y="210"/>
                </a:cubicBezTo>
                <a:cubicBezTo>
                  <a:pt x="2293" y="226"/>
                  <a:pt x="2338" y="230"/>
                  <a:pt x="2382" y="255"/>
                </a:cubicBezTo>
                <a:cubicBezTo>
                  <a:pt x="2439" y="287"/>
                  <a:pt x="2477" y="343"/>
                  <a:pt x="2519" y="391"/>
                </a:cubicBezTo>
                <a:cubicBezTo>
                  <a:pt x="2536" y="410"/>
                  <a:pt x="2562" y="423"/>
                  <a:pt x="2573" y="446"/>
                </a:cubicBezTo>
                <a:cubicBezTo>
                  <a:pt x="2594" y="488"/>
                  <a:pt x="2606" y="529"/>
                  <a:pt x="2619" y="573"/>
                </a:cubicBezTo>
                <a:cubicBezTo>
                  <a:pt x="2624" y="591"/>
                  <a:pt x="2637" y="628"/>
                  <a:pt x="2637" y="628"/>
                </a:cubicBezTo>
                <a:cubicBezTo>
                  <a:pt x="2634" y="654"/>
                  <a:pt x="2634" y="707"/>
                  <a:pt x="2619" y="737"/>
                </a:cubicBezTo>
                <a:cubicBezTo>
                  <a:pt x="2582" y="812"/>
                  <a:pt x="2477" y="854"/>
                  <a:pt x="2401" y="873"/>
                </a:cubicBezTo>
                <a:cubicBezTo>
                  <a:pt x="2341" y="911"/>
                  <a:pt x="2270" y="909"/>
                  <a:pt x="2201" y="919"/>
                </a:cubicBezTo>
                <a:cubicBezTo>
                  <a:pt x="1832" y="915"/>
                  <a:pt x="1500" y="928"/>
                  <a:pt x="1146" y="873"/>
                </a:cubicBezTo>
                <a:cubicBezTo>
                  <a:pt x="917" y="837"/>
                  <a:pt x="702" y="728"/>
                  <a:pt x="474" y="700"/>
                </a:cubicBezTo>
                <a:cubicBezTo>
                  <a:pt x="465" y="697"/>
                  <a:pt x="455" y="695"/>
                  <a:pt x="446" y="691"/>
                </a:cubicBezTo>
                <a:cubicBezTo>
                  <a:pt x="434" y="686"/>
                  <a:pt x="423" y="677"/>
                  <a:pt x="410" y="673"/>
                </a:cubicBezTo>
                <a:cubicBezTo>
                  <a:pt x="297" y="636"/>
                  <a:pt x="185" y="632"/>
                  <a:pt x="83" y="564"/>
                </a:cubicBezTo>
                <a:cubicBezTo>
                  <a:pt x="47" y="512"/>
                  <a:pt x="45" y="458"/>
                  <a:pt x="28" y="400"/>
                </a:cubicBezTo>
                <a:cubicBezTo>
                  <a:pt x="28" y="400"/>
                  <a:pt x="5" y="332"/>
                  <a:pt x="1" y="319"/>
                </a:cubicBezTo>
                <a:cubicBezTo>
                  <a:pt x="0" y="315"/>
                  <a:pt x="7" y="325"/>
                  <a:pt x="10" y="328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Freeform 20">
            <a:extLst>
              <a:ext uri="{FF2B5EF4-FFF2-40B4-BE49-F238E27FC236}">
                <a16:creationId xmlns:a16="http://schemas.microsoft.com/office/drawing/2014/main" id="{1844DAC9-3BBB-4646-B35A-7469CB2F5E62}"/>
              </a:ext>
            </a:extLst>
          </p:cNvPr>
          <p:cNvSpPr>
            <a:spLocks/>
          </p:cNvSpPr>
          <p:nvPr/>
        </p:nvSpPr>
        <p:spPr bwMode="auto">
          <a:xfrm>
            <a:off x="3886200" y="3886200"/>
            <a:ext cx="4262438" cy="1600200"/>
          </a:xfrm>
          <a:custGeom>
            <a:avLst/>
            <a:gdLst>
              <a:gd name="T0" fmla="*/ 2147483647 w 2637"/>
              <a:gd name="T1" fmla="*/ 2147483647 h 928"/>
              <a:gd name="T2" fmla="*/ 2147483647 w 2637"/>
              <a:gd name="T3" fmla="*/ 2147483647 h 928"/>
              <a:gd name="T4" fmla="*/ 2147483647 w 2637"/>
              <a:gd name="T5" fmla="*/ 2147483647 h 928"/>
              <a:gd name="T6" fmla="*/ 2147483647 w 2637"/>
              <a:gd name="T7" fmla="*/ 2147483647 h 928"/>
              <a:gd name="T8" fmla="*/ 2147483647 w 2637"/>
              <a:gd name="T9" fmla="*/ 0 h 928"/>
              <a:gd name="T10" fmla="*/ 2147483647 w 2637"/>
              <a:gd name="T11" fmla="*/ 2147483647 h 928"/>
              <a:gd name="T12" fmla="*/ 2147483647 w 2637"/>
              <a:gd name="T13" fmla="*/ 2147483647 h 928"/>
              <a:gd name="T14" fmla="*/ 2147483647 w 2637"/>
              <a:gd name="T15" fmla="*/ 2147483647 h 928"/>
              <a:gd name="T16" fmla="*/ 2147483647 w 2637"/>
              <a:gd name="T17" fmla="*/ 2147483647 h 928"/>
              <a:gd name="T18" fmla="*/ 2147483647 w 2637"/>
              <a:gd name="T19" fmla="*/ 2147483647 h 928"/>
              <a:gd name="T20" fmla="*/ 2147483647 w 2637"/>
              <a:gd name="T21" fmla="*/ 2147483647 h 928"/>
              <a:gd name="T22" fmla="*/ 2147483647 w 2637"/>
              <a:gd name="T23" fmla="*/ 2147483647 h 928"/>
              <a:gd name="T24" fmla="*/ 2147483647 w 2637"/>
              <a:gd name="T25" fmla="*/ 2147483647 h 928"/>
              <a:gd name="T26" fmla="*/ 2147483647 w 2637"/>
              <a:gd name="T27" fmla="*/ 2147483647 h 928"/>
              <a:gd name="T28" fmla="*/ 2147483647 w 2637"/>
              <a:gd name="T29" fmla="*/ 2147483647 h 928"/>
              <a:gd name="T30" fmla="*/ 2147483647 w 2637"/>
              <a:gd name="T31" fmla="*/ 2147483647 h 928"/>
              <a:gd name="T32" fmla="*/ 2147483647 w 2637"/>
              <a:gd name="T33" fmla="*/ 2147483647 h 928"/>
              <a:gd name="T34" fmla="*/ 2147483647 w 2637"/>
              <a:gd name="T35" fmla="*/ 2147483647 h 928"/>
              <a:gd name="T36" fmla="*/ 2147483647 w 2637"/>
              <a:gd name="T37" fmla="*/ 2147483647 h 928"/>
              <a:gd name="T38" fmla="*/ 2147483647 w 2637"/>
              <a:gd name="T39" fmla="*/ 2147483647 h 928"/>
              <a:gd name="T40" fmla="*/ 2147483647 w 2637"/>
              <a:gd name="T41" fmla="*/ 2147483647 h 928"/>
              <a:gd name="T42" fmla="*/ 2147483647 w 2637"/>
              <a:gd name="T43" fmla="*/ 2147483647 h 928"/>
              <a:gd name="T44" fmla="*/ 2147483647 w 2637"/>
              <a:gd name="T45" fmla="*/ 2147483647 h 928"/>
              <a:gd name="T46" fmla="*/ 2147483647 w 2637"/>
              <a:gd name="T47" fmla="*/ 2147483647 h 928"/>
              <a:gd name="T48" fmla="*/ 2147483647 w 2637"/>
              <a:gd name="T49" fmla="*/ 2147483647 h 928"/>
              <a:gd name="T50" fmla="*/ 2147483647 w 2637"/>
              <a:gd name="T51" fmla="*/ 2147483647 h 92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2637"/>
              <a:gd name="T79" fmla="*/ 0 h 928"/>
              <a:gd name="T80" fmla="*/ 2637 w 2637"/>
              <a:gd name="T81" fmla="*/ 928 h 928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2637" h="928">
                <a:moveTo>
                  <a:pt x="10" y="328"/>
                </a:moveTo>
                <a:cubicBezTo>
                  <a:pt x="14" y="291"/>
                  <a:pt x="6" y="248"/>
                  <a:pt x="28" y="219"/>
                </a:cubicBezTo>
                <a:cubicBezTo>
                  <a:pt x="124" y="92"/>
                  <a:pt x="264" y="66"/>
                  <a:pt x="410" y="37"/>
                </a:cubicBezTo>
                <a:cubicBezTo>
                  <a:pt x="516" y="16"/>
                  <a:pt x="457" y="14"/>
                  <a:pt x="583" y="10"/>
                </a:cubicBezTo>
                <a:cubicBezTo>
                  <a:pt x="728" y="5"/>
                  <a:pt x="874" y="3"/>
                  <a:pt x="1019" y="0"/>
                </a:cubicBezTo>
                <a:cubicBezTo>
                  <a:pt x="1146" y="3"/>
                  <a:pt x="1274" y="3"/>
                  <a:pt x="1401" y="10"/>
                </a:cubicBezTo>
                <a:cubicBezTo>
                  <a:pt x="1485" y="15"/>
                  <a:pt x="1571" y="41"/>
                  <a:pt x="1655" y="55"/>
                </a:cubicBezTo>
                <a:cubicBezTo>
                  <a:pt x="1733" y="86"/>
                  <a:pt x="1819" y="108"/>
                  <a:pt x="1901" y="128"/>
                </a:cubicBezTo>
                <a:cubicBezTo>
                  <a:pt x="1942" y="148"/>
                  <a:pt x="1975" y="152"/>
                  <a:pt x="2019" y="164"/>
                </a:cubicBezTo>
                <a:cubicBezTo>
                  <a:pt x="2098" y="185"/>
                  <a:pt x="2162" y="200"/>
                  <a:pt x="2246" y="210"/>
                </a:cubicBezTo>
                <a:cubicBezTo>
                  <a:pt x="2293" y="226"/>
                  <a:pt x="2338" y="230"/>
                  <a:pt x="2382" y="255"/>
                </a:cubicBezTo>
                <a:cubicBezTo>
                  <a:pt x="2439" y="287"/>
                  <a:pt x="2477" y="343"/>
                  <a:pt x="2519" y="391"/>
                </a:cubicBezTo>
                <a:cubicBezTo>
                  <a:pt x="2536" y="410"/>
                  <a:pt x="2562" y="423"/>
                  <a:pt x="2573" y="446"/>
                </a:cubicBezTo>
                <a:cubicBezTo>
                  <a:pt x="2594" y="488"/>
                  <a:pt x="2606" y="529"/>
                  <a:pt x="2619" y="573"/>
                </a:cubicBezTo>
                <a:cubicBezTo>
                  <a:pt x="2624" y="591"/>
                  <a:pt x="2637" y="628"/>
                  <a:pt x="2637" y="628"/>
                </a:cubicBezTo>
                <a:cubicBezTo>
                  <a:pt x="2634" y="654"/>
                  <a:pt x="2634" y="707"/>
                  <a:pt x="2619" y="737"/>
                </a:cubicBezTo>
                <a:cubicBezTo>
                  <a:pt x="2582" y="812"/>
                  <a:pt x="2477" y="854"/>
                  <a:pt x="2401" y="873"/>
                </a:cubicBezTo>
                <a:cubicBezTo>
                  <a:pt x="2341" y="911"/>
                  <a:pt x="2270" y="909"/>
                  <a:pt x="2201" y="919"/>
                </a:cubicBezTo>
                <a:cubicBezTo>
                  <a:pt x="1832" y="915"/>
                  <a:pt x="1500" y="928"/>
                  <a:pt x="1146" y="873"/>
                </a:cubicBezTo>
                <a:cubicBezTo>
                  <a:pt x="917" y="837"/>
                  <a:pt x="702" y="728"/>
                  <a:pt x="474" y="700"/>
                </a:cubicBezTo>
                <a:cubicBezTo>
                  <a:pt x="465" y="697"/>
                  <a:pt x="455" y="695"/>
                  <a:pt x="446" y="691"/>
                </a:cubicBezTo>
                <a:cubicBezTo>
                  <a:pt x="434" y="686"/>
                  <a:pt x="423" y="677"/>
                  <a:pt x="410" y="673"/>
                </a:cubicBezTo>
                <a:cubicBezTo>
                  <a:pt x="297" y="636"/>
                  <a:pt x="185" y="632"/>
                  <a:pt x="83" y="564"/>
                </a:cubicBezTo>
                <a:cubicBezTo>
                  <a:pt x="47" y="512"/>
                  <a:pt x="45" y="458"/>
                  <a:pt x="28" y="400"/>
                </a:cubicBezTo>
                <a:cubicBezTo>
                  <a:pt x="28" y="400"/>
                  <a:pt x="5" y="332"/>
                  <a:pt x="1" y="319"/>
                </a:cubicBezTo>
                <a:cubicBezTo>
                  <a:pt x="0" y="315"/>
                  <a:pt x="7" y="325"/>
                  <a:pt x="10" y="328"/>
                </a:cubicBezTo>
                <a:close/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Text Box 21">
            <a:extLst>
              <a:ext uri="{FF2B5EF4-FFF2-40B4-BE49-F238E27FC236}">
                <a16:creationId xmlns:a16="http://schemas.microsoft.com/office/drawing/2014/main" id="{23189EB2-8D7F-4B66-A870-372F9080B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286001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Directory</a:t>
            </a:r>
          </a:p>
        </p:txBody>
      </p:sp>
      <p:sp>
        <p:nvSpPr>
          <p:cNvPr id="21526" name="Text Box 22">
            <a:extLst>
              <a:ext uri="{FF2B5EF4-FFF2-40B4-BE49-F238E27FC236}">
                <a16:creationId xmlns:a16="http://schemas.microsoft.com/office/drawing/2014/main" id="{B68D5038-6AED-4F92-9219-4892CB69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9100" y="4191001"/>
            <a:ext cx="66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Files</a:t>
            </a:r>
          </a:p>
        </p:txBody>
      </p:sp>
      <p:sp>
        <p:nvSpPr>
          <p:cNvPr id="21527" name="Rectangle 23">
            <a:extLst>
              <a:ext uri="{FF2B5EF4-FFF2-40B4-BE49-F238E27FC236}">
                <a16:creationId xmlns:a16="http://schemas.microsoft.com/office/drawing/2014/main" id="{66B718BB-137B-450B-95B5-BF8EB0DB8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638800"/>
            <a:ext cx="76025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Helvetica" panose="020B0604020202020204" pitchFamily="34" charset="0"/>
              </a:rPr>
              <a:t>Both the directory structure and the files reside on disk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2">
            <a:extLst>
              <a:ext uri="{FF2B5EF4-FFF2-40B4-BE49-F238E27FC236}">
                <a16:creationId xmlns:a16="http://schemas.microsoft.com/office/drawing/2014/main" id="{25BE7AEC-07DA-4065-A39B-D62187306F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78562" y="244705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Disk Structure</a:t>
            </a:r>
          </a:p>
        </p:txBody>
      </p:sp>
      <p:sp>
        <p:nvSpPr>
          <p:cNvPr id="22531" name="Content Placeholder 3">
            <a:extLst>
              <a:ext uri="{FF2B5EF4-FFF2-40B4-BE49-F238E27FC236}">
                <a16:creationId xmlns:a16="http://schemas.microsoft.com/office/drawing/2014/main" id="{DD9C32BF-30B5-4B23-8669-58D6AE49D8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91748" y="1287624"/>
            <a:ext cx="7716415" cy="436387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Disk can be subdivided into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partitions</a:t>
            </a:r>
          </a:p>
          <a:p>
            <a:r>
              <a:rPr lang="en-US" altLang="en-US" dirty="0"/>
              <a:t>Disks or partitions can be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RAID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protected against failure</a:t>
            </a:r>
          </a:p>
          <a:p>
            <a:r>
              <a:rPr lang="en-US" altLang="en-US" dirty="0"/>
              <a:t>Disk or partition can be used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raw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without a file system,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formatted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with a file system</a:t>
            </a:r>
          </a:p>
          <a:p>
            <a:r>
              <a:rPr lang="en-US" altLang="en-US" dirty="0"/>
              <a:t>Partitions also known as minidisks, slices</a:t>
            </a:r>
          </a:p>
          <a:p>
            <a:r>
              <a:rPr lang="en-US" altLang="en-US" dirty="0"/>
              <a:t>Entity containing file system known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volume</a:t>
            </a:r>
          </a:p>
          <a:p>
            <a:r>
              <a:rPr lang="en-US" altLang="en-US" dirty="0"/>
              <a:t>Each volume containing file system also tracks that file system</a:t>
            </a:r>
            <a:r>
              <a:rPr lang="ja-JP" altLang="en-US" dirty="0"/>
              <a:t>’</a:t>
            </a:r>
            <a:r>
              <a:rPr lang="en-US" altLang="ja-JP" dirty="0"/>
              <a:t>s info in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directory</a:t>
            </a:r>
            <a:r>
              <a:rPr lang="en-US" altLang="ja-JP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or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volume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of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contents</a:t>
            </a:r>
          </a:p>
          <a:p>
            <a:r>
              <a:rPr lang="en-US" altLang="en-US" dirty="0"/>
              <a:t>As well 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general-purpose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there are many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special-purpose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systems</a:t>
            </a:r>
            <a:r>
              <a:rPr lang="en-US" altLang="en-US" dirty="0"/>
              <a:t>, frequently all within the same operating system or computer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A0EE9D2-5A50-485B-995D-057614792A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7220" y="23537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 Typical File-system Organization</a:t>
            </a:r>
          </a:p>
        </p:txBody>
      </p:sp>
      <p:pic>
        <p:nvPicPr>
          <p:cNvPr id="23555" name="Picture 6" descr="10">
            <a:extLst>
              <a:ext uri="{FF2B5EF4-FFF2-40B4-BE49-F238E27FC236}">
                <a16:creationId xmlns:a16="http://schemas.microsoft.com/office/drawing/2014/main" id="{11F23387-FC88-4FE8-879E-C7AACF67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389" y="1187451"/>
            <a:ext cx="6910387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2">
            <a:extLst>
              <a:ext uri="{FF2B5EF4-FFF2-40B4-BE49-F238E27FC236}">
                <a16:creationId xmlns:a16="http://schemas.microsoft.com/office/drawing/2014/main" id="{C8058584-11C1-41DB-99D5-09F204749D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81200" y="235374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Types of File Systems</a:t>
            </a:r>
          </a:p>
        </p:txBody>
      </p:sp>
      <p:sp>
        <p:nvSpPr>
          <p:cNvPr id="24579" name="Content Placeholder 3">
            <a:extLst>
              <a:ext uri="{FF2B5EF4-FFF2-40B4-BE49-F238E27FC236}">
                <a16:creationId xmlns:a16="http://schemas.microsoft.com/office/drawing/2014/main" id="{AD147D40-244B-495A-95A4-1E30381E816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410411" y="1284354"/>
            <a:ext cx="7688423" cy="4530725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We mostly talk of general-purpose file systems</a:t>
            </a:r>
          </a:p>
          <a:p>
            <a:r>
              <a:rPr lang="en-US" altLang="en-US" dirty="0"/>
              <a:t>But systems frequently have may file systems, some general- and some special- purpose</a:t>
            </a:r>
          </a:p>
          <a:p>
            <a:r>
              <a:rPr lang="en-US" altLang="en-US" dirty="0"/>
              <a:t>Consider Solaris has</a:t>
            </a:r>
          </a:p>
          <a:p>
            <a:pPr lvl="1"/>
            <a:r>
              <a:rPr lang="en-US" altLang="en-US" dirty="0" err="1"/>
              <a:t>tmpfs</a:t>
            </a:r>
            <a:r>
              <a:rPr lang="en-US" altLang="en-US" dirty="0"/>
              <a:t> – memory-based volatile FS for fast, temporary I/O</a:t>
            </a:r>
          </a:p>
          <a:p>
            <a:pPr lvl="1"/>
            <a:r>
              <a:rPr lang="en-US" altLang="en-US" dirty="0" err="1"/>
              <a:t>objfs</a:t>
            </a:r>
            <a:r>
              <a:rPr lang="en-US" altLang="en-US" dirty="0"/>
              <a:t> – interface into kernel memory to get kernel symbols for debugging</a:t>
            </a:r>
          </a:p>
          <a:p>
            <a:pPr lvl="1"/>
            <a:r>
              <a:rPr lang="en-US" altLang="en-US" dirty="0" err="1"/>
              <a:t>ctfs</a:t>
            </a:r>
            <a:r>
              <a:rPr lang="en-US" altLang="en-US" dirty="0"/>
              <a:t> – contract file system for managing daemons </a:t>
            </a:r>
          </a:p>
          <a:p>
            <a:pPr lvl="1"/>
            <a:r>
              <a:rPr lang="en-US" altLang="en-US" dirty="0" err="1"/>
              <a:t>lofs</a:t>
            </a:r>
            <a:r>
              <a:rPr lang="en-US" altLang="en-US" dirty="0"/>
              <a:t> – loopback file system allows one FS to be accessed in place of another</a:t>
            </a:r>
          </a:p>
          <a:p>
            <a:pPr lvl="1"/>
            <a:r>
              <a:rPr lang="en-US" altLang="en-US" dirty="0" err="1"/>
              <a:t>procfs</a:t>
            </a:r>
            <a:r>
              <a:rPr lang="en-US" altLang="en-US" dirty="0"/>
              <a:t> – kernel interface to process structures</a:t>
            </a:r>
          </a:p>
          <a:p>
            <a:pPr lvl="1"/>
            <a:r>
              <a:rPr lang="en-US" altLang="en-US" dirty="0" err="1"/>
              <a:t>ufs</a:t>
            </a:r>
            <a:r>
              <a:rPr lang="en-US" altLang="en-US" dirty="0"/>
              <a:t>, </a:t>
            </a:r>
            <a:r>
              <a:rPr lang="en-US" altLang="en-US" dirty="0" err="1"/>
              <a:t>zfs</a:t>
            </a:r>
            <a:r>
              <a:rPr lang="en-US" altLang="en-US" dirty="0"/>
              <a:t> – general purpose file systems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A4C5-E862-452F-9B7B-A20F3D186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249674"/>
            <a:ext cx="9143999" cy="1280890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Content is prepared with the help of existing text books mentioned below: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740F-656C-43AB-B871-7E62E6198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30564"/>
            <a:ext cx="9144000" cy="41964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pPr>
              <a:buAutoNum type="arabicPeriod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Silberschatz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Abraham, Peter B. Galvin, and Greg Gagne. 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concepts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Wiley Publishing, 2013.</a:t>
            </a:r>
          </a:p>
          <a:p>
            <a:pPr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Stallings, William.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Systems 5th Edition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Pearson Education India, 2006.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Tannenbaum, Andrew S. "Modern Operating Systems, 2009."</a:t>
            </a:r>
          </a:p>
        </p:txBody>
      </p:sp>
    </p:spTree>
    <p:extLst>
      <p:ext uri="{BB962C8B-B14F-4D97-AF65-F5344CB8AC3E}">
        <p14:creationId xmlns:p14="http://schemas.microsoft.com/office/powerpoint/2010/main" val="393408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1"/>
    </mc:Choice>
    <mc:Fallback xmlns="">
      <p:transition spd="slow" advTm="716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0ACF19F4-426B-4C1D-B08A-FA62E4E6A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9303" y="244122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Operations Performed on Directory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B69FBC2-80F7-43A8-A6AB-561417C6C9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0604" y="1278810"/>
            <a:ext cx="7678899" cy="4530725"/>
          </a:xfrm>
        </p:spPr>
        <p:txBody>
          <a:bodyPr/>
          <a:lstStyle/>
          <a:p>
            <a:r>
              <a:rPr lang="en-US" altLang="en-US" dirty="0"/>
              <a:t>Search for a file</a:t>
            </a:r>
          </a:p>
          <a:p>
            <a:endParaRPr lang="en-US" altLang="en-US" sz="800" dirty="0"/>
          </a:p>
          <a:p>
            <a:r>
              <a:rPr lang="en-US" altLang="en-US" dirty="0"/>
              <a:t>Create a file</a:t>
            </a:r>
          </a:p>
          <a:p>
            <a:endParaRPr lang="en-US" altLang="en-US" sz="800" dirty="0"/>
          </a:p>
          <a:p>
            <a:r>
              <a:rPr lang="en-US" altLang="en-US" dirty="0"/>
              <a:t>Delete a file</a:t>
            </a:r>
          </a:p>
          <a:p>
            <a:endParaRPr lang="en-US" altLang="en-US" sz="800" dirty="0"/>
          </a:p>
          <a:p>
            <a:r>
              <a:rPr lang="en-US" altLang="en-US" dirty="0"/>
              <a:t>List a directory</a:t>
            </a:r>
          </a:p>
          <a:p>
            <a:endParaRPr lang="en-US" altLang="en-US" sz="800" dirty="0"/>
          </a:p>
          <a:p>
            <a:r>
              <a:rPr lang="en-US" altLang="en-US" dirty="0"/>
              <a:t>Rename a file</a:t>
            </a:r>
          </a:p>
          <a:p>
            <a:endParaRPr lang="en-US" altLang="en-US" sz="800" dirty="0"/>
          </a:p>
          <a:p>
            <a:r>
              <a:rPr lang="en-US" altLang="en-US" dirty="0"/>
              <a:t>Traverse the file system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7414293-0AF3-4A9F-BE3B-DCA02E9A75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2296" y="343940"/>
            <a:ext cx="774382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Directory Organization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79B2879-15AF-4085-9167-1D59489A4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24150" y="1804473"/>
            <a:ext cx="7374683" cy="4460875"/>
          </a:xfrm>
        </p:spPr>
        <p:txBody>
          <a:bodyPr/>
          <a:lstStyle/>
          <a:p>
            <a:r>
              <a:rPr lang="en-US" altLang="en-US" dirty="0"/>
              <a:t>Efficiency – locating a file quickly</a:t>
            </a:r>
          </a:p>
          <a:p>
            <a:r>
              <a:rPr lang="en-US" altLang="en-US" dirty="0"/>
              <a:t>Naming – convenient to users</a:t>
            </a:r>
          </a:p>
          <a:p>
            <a:pPr lvl="1"/>
            <a:r>
              <a:rPr lang="en-US" altLang="en-US" dirty="0"/>
              <a:t>Two users can have same name for different files</a:t>
            </a:r>
          </a:p>
          <a:p>
            <a:pPr lvl="1"/>
            <a:r>
              <a:rPr lang="en-US" altLang="en-US" dirty="0"/>
              <a:t>The same file can have several different names</a:t>
            </a:r>
          </a:p>
          <a:p>
            <a:r>
              <a:rPr lang="en-US" altLang="en-US" dirty="0"/>
              <a:t>Grouping – logical grouping of files by properties, (e.g., all Java programs, all games, …)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9B43EDD4-1D08-4BC5-8A60-7A07B4E85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1256784"/>
            <a:ext cx="7188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Helvetica" panose="020B0604020202020204" pitchFamily="34" charset="0"/>
              </a:rPr>
              <a:t>The directory is organized logically to obtain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5A99D68-2D0E-4041-A56C-2E8506F0E1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9749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Single-Level Directory</a:t>
            </a:r>
            <a:endParaRPr lang="en-US" altLang="en-US" sz="2400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6992309-99B3-429C-97D5-9162A2154F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9663" y="1242528"/>
            <a:ext cx="7275512" cy="4130675"/>
          </a:xfrm>
        </p:spPr>
        <p:txBody>
          <a:bodyPr/>
          <a:lstStyle/>
          <a:p>
            <a:r>
              <a:rPr lang="en-US" altLang="en-US" dirty="0"/>
              <a:t>A single directory for all users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Naming problem</a:t>
            </a:r>
          </a:p>
          <a:p>
            <a:r>
              <a:rPr lang="en-US" altLang="en-US" dirty="0"/>
              <a:t>Grouping problem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7652" name="Rectangle 5">
            <a:extLst>
              <a:ext uri="{FF2B5EF4-FFF2-40B4-BE49-F238E27FC236}">
                <a16:creationId xmlns:a16="http://schemas.microsoft.com/office/drawing/2014/main" id="{A485EA9C-1F05-4BCE-9C7C-9A04E7B2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4925" y="3746501"/>
            <a:ext cx="44069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2000">
              <a:latin typeface="Helvetica" panose="020B0604020202020204" pitchFamily="34" charset="0"/>
            </a:endParaRPr>
          </a:p>
        </p:txBody>
      </p:sp>
      <p:pic>
        <p:nvPicPr>
          <p:cNvPr id="27653" name="Picture 7">
            <a:extLst>
              <a:ext uri="{FF2B5EF4-FFF2-40B4-BE49-F238E27FC236}">
                <a16:creationId xmlns:a16="http://schemas.microsoft.com/office/drawing/2014/main" id="{76218F22-7939-4544-9D7D-2F1E4045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1829903"/>
            <a:ext cx="6100762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B8D356E-9517-4510-B89B-830CEC9429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53207" y="244704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Two-Level Directory</a:t>
            </a:r>
            <a:endParaRPr lang="en-US" altLang="en-US" sz="2400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CB33359-9268-4EDE-93A3-90B81EE48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3314" y="1120776"/>
            <a:ext cx="7869237" cy="555625"/>
          </a:xfrm>
        </p:spPr>
        <p:txBody>
          <a:bodyPr/>
          <a:lstStyle/>
          <a:p>
            <a:r>
              <a:rPr lang="en-US" altLang="en-US" dirty="0"/>
              <a:t>Separate directory for each user</a:t>
            </a:r>
          </a:p>
        </p:txBody>
      </p:sp>
      <p:sp>
        <p:nvSpPr>
          <p:cNvPr id="28676" name="Rectangle 5">
            <a:extLst>
              <a:ext uri="{FF2B5EF4-FFF2-40B4-BE49-F238E27FC236}">
                <a16:creationId xmlns:a16="http://schemas.microsoft.com/office/drawing/2014/main" id="{E1D5DF09-0166-4795-A39B-12D29BA64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6" y="4111625"/>
            <a:ext cx="7002463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Path name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Can have the same file name for different user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Efficient searching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dirty="0">
                <a:latin typeface="Helvetica" panose="020B0604020202020204" pitchFamily="34" charset="0"/>
              </a:rPr>
              <a:t>No grouping capability</a:t>
            </a:r>
          </a:p>
        </p:txBody>
      </p:sp>
      <p:pic>
        <p:nvPicPr>
          <p:cNvPr id="28677" name="Picture 8">
            <a:extLst>
              <a:ext uri="{FF2B5EF4-FFF2-40B4-BE49-F238E27FC236}">
                <a16:creationId xmlns:a16="http://schemas.microsoft.com/office/drawing/2014/main" id="{67867623-FB52-4C18-9523-A6343747D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724025"/>
            <a:ext cx="6427788" cy="219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8349A3E-B928-493E-B782-F5B3F00068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09193" y="244705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Tree-Structured Directories</a:t>
            </a:r>
          </a:p>
        </p:txBody>
      </p:sp>
      <p:pic>
        <p:nvPicPr>
          <p:cNvPr id="29699" name="Picture 6">
            <a:extLst>
              <a:ext uri="{FF2B5EF4-FFF2-40B4-BE49-F238E27FC236}">
                <a16:creationId xmlns:a16="http://schemas.microsoft.com/office/drawing/2014/main" id="{B50CD35F-5849-418A-BDA3-1E2065B4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1239839"/>
            <a:ext cx="69151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66805D3-99ED-4624-97B7-43C1CC895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2964" y="249662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Tree-Structured Directories (Cont.)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F7E9DC7-71FD-479D-8624-1A9927453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4424" y="1350089"/>
            <a:ext cx="7613781" cy="4530725"/>
          </a:xfrm>
        </p:spPr>
        <p:txBody>
          <a:bodyPr/>
          <a:lstStyle/>
          <a:p>
            <a:r>
              <a:rPr lang="en-US" altLang="en-US" dirty="0"/>
              <a:t>Efficient searching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Grouping Capability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Current directory (working directory)</a:t>
            </a:r>
          </a:p>
          <a:p>
            <a:pPr lvl="1"/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/spell/mail/prog</a:t>
            </a:r>
          </a:p>
          <a:p>
            <a:pPr lvl="1"/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list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7BDE1F1-2505-4238-9EC4-F1264D6FD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36847" y="24412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Tree-Structured Directories (Cont.)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4225E8E-BF7D-4B18-8AFA-C46913204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7601" y="1136650"/>
            <a:ext cx="7370763" cy="2992438"/>
          </a:xfrm>
        </p:spPr>
        <p:txBody>
          <a:bodyPr>
            <a:normAutofit fontScale="85000" lnSpcReduction="20000"/>
          </a:bodyPr>
          <a:lstStyle/>
          <a:p>
            <a:pPr>
              <a:tabLst>
                <a:tab pos="2857500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Absolute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relative</a:t>
            </a:r>
            <a:r>
              <a:rPr lang="en-US" altLang="en-US" dirty="0"/>
              <a:t> path name</a:t>
            </a:r>
          </a:p>
          <a:p>
            <a:pPr>
              <a:tabLst>
                <a:tab pos="2857500" algn="ctr"/>
              </a:tabLst>
            </a:pPr>
            <a:r>
              <a:rPr lang="en-US" altLang="en-US" dirty="0"/>
              <a:t>Creating a new file is done in current directory</a:t>
            </a:r>
          </a:p>
          <a:p>
            <a:pPr>
              <a:tabLst>
                <a:tab pos="2857500" algn="ctr"/>
              </a:tabLst>
            </a:pPr>
            <a:r>
              <a:rPr lang="en-US" altLang="en-US" dirty="0"/>
              <a:t>Delete a file</a:t>
            </a:r>
          </a:p>
          <a:p>
            <a:pPr>
              <a:buNone/>
              <a:tabLst>
                <a:tab pos="2857500" algn="ctr"/>
              </a:tabLst>
            </a:pPr>
            <a:r>
              <a:rPr lang="en-US" altLang="en-US" dirty="0"/>
              <a:t>		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 &lt;file-name&gt;</a:t>
            </a:r>
          </a:p>
          <a:p>
            <a:pPr>
              <a:tabLst>
                <a:tab pos="2857500" algn="ctr"/>
              </a:tabLst>
            </a:pPr>
            <a:r>
              <a:rPr lang="en-US" altLang="en-US" dirty="0"/>
              <a:t>Creating a new subdirectory is done in current directory</a:t>
            </a:r>
          </a:p>
          <a:p>
            <a:pPr marL="342900" lvl="1" indent="-342900">
              <a:buClr>
                <a:srgbClr val="993300"/>
              </a:buClr>
              <a:buSzPct val="90000"/>
              <a:buNone/>
              <a:tabLst>
                <a:tab pos="2857500" algn="ctr"/>
              </a:tabLst>
            </a:pPr>
            <a:r>
              <a:rPr lang="en-US" altLang="en-US" dirty="0"/>
              <a:t>		</a:t>
            </a:r>
            <a:r>
              <a:rPr lang="en-US" alt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-name&gt;</a:t>
            </a:r>
          </a:p>
          <a:p>
            <a:pPr marL="342900" lvl="1" indent="-342900">
              <a:buClr>
                <a:srgbClr val="993300"/>
              </a:buClr>
              <a:buSzPct val="90000"/>
              <a:buNone/>
              <a:tabLst>
                <a:tab pos="2857500" algn="ctr"/>
              </a:tabLst>
            </a:pPr>
            <a:r>
              <a:rPr lang="en-US" altLang="en-US" dirty="0"/>
              <a:t>	Example:  if in current directory   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/mail</a:t>
            </a:r>
          </a:p>
          <a:p>
            <a:pPr marL="342900" lvl="1" indent="-342900">
              <a:buClr>
                <a:srgbClr val="993300"/>
              </a:buClr>
              <a:buSzPct val="90000"/>
              <a:buNone/>
              <a:tabLst>
                <a:tab pos="2857500" algn="ctr"/>
              </a:tabLst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count</a:t>
            </a:r>
          </a:p>
        </p:txBody>
      </p:sp>
      <p:sp>
        <p:nvSpPr>
          <p:cNvPr id="31748" name="Rectangle 11">
            <a:extLst>
              <a:ext uri="{FF2B5EF4-FFF2-40B4-BE49-F238E27FC236}">
                <a16:creationId xmlns:a16="http://schemas.microsoft.com/office/drawing/2014/main" id="{C4796BEF-77B3-4BDD-A44D-A76EC0749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488" y="5561013"/>
            <a:ext cx="74231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57500" algn="ctr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>
                <a:latin typeface="Helvetica" panose="020B0604020202020204" pitchFamily="34" charset="0"/>
              </a:rPr>
              <a:t>Deleting </a:t>
            </a:r>
            <a:r>
              <a:rPr lang="ja-JP" altLang="en-US" sz="2000">
                <a:latin typeface="Helvetica" panose="020B0604020202020204" pitchFamily="34" charset="0"/>
              </a:rPr>
              <a:t>“</a:t>
            </a:r>
            <a:r>
              <a:rPr lang="en-US" altLang="ja-JP" sz="2000">
                <a:latin typeface="Helvetica" panose="020B0604020202020204" pitchFamily="34" charset="0"/>
              </a:rPr>
              <a:t>mail</a:t>
            </a:r>
            <a:r>
              <a:rPr lang="ja-JP" altLang="en-US" sz="2000">
                <a:latin typeface="Helvetica" panose="020B0604020202020204" pitchFamily="34" charset="0"/>
              </a:rPr>
              <a:t>”</a:t>
            </a:r>
            <a:r>
              <a:rPr lang="en-US" altLang="ja-JP" sz="2000">
                <a:latin typeface="Helvetica" panose="020B0604020202020204" pitchFamily="34" charset="0"/>
              </a:rPr>
              <a:t> </a:t>
            </a:r>
            <a:r>
              <a:rPr lang="en-US" altLang="ja-JP" sz="2000">
                <a:latin typeface="Helvetica" panose="020B0604020202020204" pitchFamily="34" charset="0"/>
                <a:sym typeface="Symbol" panose="05050102010706020507" pitchFamily="18" charset="2"/>
              </a:rPr>
              <a:t> deleting the entire subtree rooted by </a:t>
            </a:r>
            <a:r>
              <a:rPr lang="ja-JP" altLang="en-US" sz="2000">
                <a:latin typeface="Helvetica" panose="020B060402020202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2000">
                <a:latin typeface="Helvetica" panose="020B0604020202020204" pitchFamily="34" charset="0"/>
                <a:sym typeface="Symbol" panose="05050102010706020507" pitchFamily="18" charset="2"/>
              </a:rPr>
              <a:t>mail</a:t>
            </a:r>
            <a:r>
              <a:rPr lang="ja-JP" altLang="en-US" sz="2000">
                <a:latin typeface="Helvetica" panose="020B0604020202020204" pitchFamily="34" charset="0"/>
                <a:sym typeface="Symbol" panose="05050102010706020507" pitchFamily="18" charset="2"/>
              </a:rPr>
              <a:t>”</a:t>
            </a:r>
            <a:endParaRPr lang="en-US" altLang="en-US" sz="2000">
              <a:latin typeface="Helvetica" panose="020B0604020202020204" pitchFamily="34" charset="0"/>
            </a:endParaRPr>
          </a:p>
        </p:txBody>
      </p:sp>
      <p:pic>
        <p:nvPicPr>
          <p:cNvPr id="31749" name="Picture 1">
            <a:extLst>
              <a:ext uri="{FF2B5EF4-FFF2-40B4-BE49-F238E27FC236}">
                <a16:creationId xmlns:a16="http://schemas.microsoft.com/office/drawing/2014/main" id="{FC81682E-CF05-4DC4-841B-08EC50EA1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4" y="4100514"/>
            <a:ext cx="3132137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8C4438-D35F-4569-A192-4F79B30714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7186" y="24412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Acyclic-Graph Directories</a:t>
            </a:r>
            <a:endParaRPr lang="en-US" altLang="en-US" sz="2400" dirty="0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F1500EF-5192-4078-8D70-C47011CA42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81867" y="1093789"/>
            <a:ext cx="7029450" cy="522287"/>
          </a:xfrm>
        </p:spPr>
        <p:txBody>
          <a:bodyPr/>
          <a:lstStyle/>
          <a:p>
            <a:r>
              <a:rPr lang="en-US" altLang="en-US" dirty="0"/>
              <a:t>Have shared subdirectories and files</a:t>
            </a:r>
          </a:p>
        </p:txBody>
      </p:sp>
      <p:pic>
        <p:nvPicPr>
          <p:cNvPr id="32772" name="Picture 7" descr="10">
            <a:extLst>
              <a:ext uri="{FF2B5EF4-FFF2-40B4-BE49-F238E27FC236}">
                <a16:creationId xmlns:a16="http://schemas.microsoft.com/office/drawing/2014/main" id="{19C737FE-E339-4EEE-A6C3-70AEB5A3B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89" y="1677989"/>
            <a:ext cx="4960937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16B4625-FB4C-47D0-8A30-A6CC09CC3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35239" y="257828"/>
            <a:ext cx="77184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Acyclic-Graph Directories (Cont.)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CBDBADA-C34E-4024-A3E9-3C106235EE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7265" y="1120776"/>
            <a:ext cx="7564437" cy="4530725"/>
          </a:xfrm>
        </p:spPr>
        <p:txBody>
          <a:bodyPr/>
          <a:lstStyle/>
          <a:p>
            <a:r>
              <a:rPr lang="en-US" altLang="en-US" dirty="0"/>
              <a:t>Two different names (aliasing)</a:t>
            </a:r>
          </a:p>
          <a:p>
            <a:r>
              <a:rPr lang="en-US" altLang="en-US" dirty="0"/>
              <a:t>If </a:t>
            </a:r>
            <a:r>
              <a:rPr lang="en-US" altLang="en-US" b="1" i="1" dirty="0" err="1"/>
              <a:t>dict</a:t>
            </a:r>
            <a:r>
              <a:rPr lang="en-US" altLang="en-US" dirty="0"/>
              <a:t> deletes </a:t>
            </a:r>
            <a:r>
              <a:rPr lang="en-US" altLang="en-US" b="1" i="1" dirty="0"/>
              <a:t>list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dangling pointer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Solutions:</a:t>
            </a:r>
          </a:p>
          <a:p>
            <a:pPr lvl="1"/>
            <a:r>
              <a:rPr lang="en-US" altLang="en-US" dirty="0" err="1"/>
              <a:t>Backpointers</a:t>
            </a:r>
            <a:r>
              <a:rPr lang="en-US" altLang="en-US" dirty="0"/>
              <a:t>, so we can delete all pointers</a:t>
            </a:r>
            <a:br>
              <a:rPr lang="en-US" altLang="en-US" dirty="0"/>
            </a:br>
            <a:r>
              <a:rPr lang="en-US" altLang="en-US" dirty="0"/>
              <a:t>Variable size records a problem</a:t>
            </a:r>
          </a:p>
          <a:p>
            <a:pPr lvl="1"/>
            <a:r>
              <a:rPr lang="en-US" altLang="en-US" dirty="0" err="1"/>
              <a:t>Backpointers</a:t>
            </a:r>
            <a:r>
              <a:rPr lang="en-US" altLang="en-US" dirty="0"/>
              <a:t> using a daisy chain organization</a:t>
            </a:r>
          </a:p>
          <a:p>
            <a:pPr lvl="1"/>
            <a:r>
              <a:rPr lang="en-US" altLang="en-US" dirty="0"/>
              <a:t>Entry-hold-count solution</a:t>
            </a:r>
          </a:p>
          <a:p>
            <a:r>
              <a:rPr lang="en-US" altLang="en-US" dirty="0"/>
              <a:t>New directory entry type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</a:t>
            </a:r>
            <a:r>
              <a:rPr lang="en-US" altLang="en-US" dirty="0"/>
              <a:t> – another name (pointer) to an existing file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Resolve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follow pointer to locate the file</a:t>
            </a:r>
            <a:endParaRPr lang="en-US" altLang="en-US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687856A-A35F-4694-BA79-E5E5FE1710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8302" y="244705"/>
            <a:ext cx="76565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General Graph Directory</a:t>
            </a:r>
            <a:endParaRPr lang="en-US" altLang="en-US" sz="2400" dirty="0"/>
          </a:p>
        </p:txBody>
      </p:sp>
      <p:pic>
        <p:nvPicPr>
          <p:cNvPr id="34819" name="Picture 6" descr="10">
            <a:extLst>
              <a:ext uri="{FF2B5EF4-FFF2-40B4-BE49-F238E27FC236}">
                <a16:creationId xmlns:a16="http://schemas.microsoft.com/office/drawing/2014/main" id="{76295A14-2EB3-45D4-833C-55974337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1331914"/>
            <a:ext cx="6616700" cy="391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87311EE-EAAE-42C5-87B1-E2BA40562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8559" y="240331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File Concept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B7C5E7-8176-4731-B84D-C095481726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1592" y="1242073"/>
            <a:ext cx="7648575" cy="4530725"/>
          </a:xfrm>
        </p:spPr>
        <p:txBody>
          <a:bodyPr/>
          <a:lstStyle/>
          <a:p>
            <a:r>
              <a:rPr lang="en-US" altLang="en-US" dirty="0"/>
              <a:t>Contiguous logical address space</a:t>
            </a:r>
          </a:p>
          <a:p>
            <a:r>
              <a:rPr lang="en-US" altLang="en-US" dirty="0"/>
              <a:t>Types: </a:t>
            </a:r>
          </a:p>
          <a:p>
            <a:pPr lvl="1"/>
            <a:r>
              <a:rPr lang="en-US" altLang="en-US" dirty="0"/>
              <a:t>Data</a:t>
            </a:r>
          </a:p>
          <a:p>
            <a:pPr lvl="2"/>
            <a:r>
              <a:rPr lang="en-US" altLang="en-US" dirty="0"/>
              <a:t>numeric</a:t>
            </a:r>
          </a:p>
          <a:p>
            <a:pPr lvl="2"/>
            <a:r>
              <a:rPr lang="en-US" altLang="en-US" dirty="0"/>
              <a:t>character</a:t>
            </a:r>
          </a:p>
          <a:p>
            <a:pPr lvl="2"/>
            <a:r>
              <a:rPr lang="en-US" altLang="en-US" dirty="0"/>
              <a:t>binary</a:t>
            </a:r>
          </a:p>
          <a:p>
            <a:pPr lvl="1"/>
            <a:r>
              <a:rPr lang="en-US" altLang="en-US" dirty="0"/>
              <a:t>Program</a:t>
            </a:r>
          </a:p>
          <a:p>
            <a:r>
              <a:rPr lang="en-US" altLang="en-US" dirty="0"/>
              <a:t>Contents defined by file’s creator</a:t>
            </a:r>
          </a:p>
          <a:p>
            <a:pPr lvl="1"/>
            <a:r>
              <a:rPr lang="en-US" altLang="en-US" dirty="0"/>
              <a:t>Many types</a:t>
            </a:r>
          </a:p>
          <a:p>
            <a:pPr lvl="2"/>
            <a:r>
              <a:rPr lang="en-US" altLang="en-US" dirty="0"/>
              <a:t>Consider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source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3EA828D-CDA3-431E-9172-1C1FFB143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3401" y="244705"/>
            <a:ext cx="77073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General Graph Directory (Cont.)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4136FF0A-B503-40C8-B55A-E2550A3466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4675" y="1191050"/>
            <a:ext cx="7707312" cy="4530725"/>
          </a:xfrm>
        </p:spPr>
        <p:txBody>
          <a:bodyPr/>
          <a:lstStyle/>
          <a:p>
            <a:r>
              <a:rPr lang="en-US" altLang="en-US" dirty="0"/>
              <a:t>How do we guarantee no cycles?</a:t>
            </a:r>
          </a:p>
          <a:p>
            <a:pPr lvl="1"/>
            <a:r>
              <a:rPr lang="en-US" altLang="en-US" dirty="0"/>
              <a:t>Allow only links to file not subdirectories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Garbage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collection</a:t>
            </a:r>
          </a:p>
          <a:p>
            <a:pPr lvl="1"/>
            <a:r>
              <a:rPr lang="en-US" altLang="en-US" dirty="0"/>
              <a:t>Every time a new link is added use a cycle detection algorithm to determine whether it is OK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31061B50-56DF-4E7B-AC66-6978CD373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97221" y="249080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Protection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007C22D-387E-4D4B-BBFE-5663BA7F20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0301" y="1092201"/>
            <a:ext cx="7451725" cy="4530725"/>
          </a:xfrm>
        </p:spPr>
        <p:txBody>
          <a:bodyPr/>
          <a:lstStyle/>
          <a:p>
            <a:r>
              <a:rPr lang="en-US" altLang="en-US" dirty="0"/>
              <a:t>File owner/creator should be able to control:</a:t>
            </a:r>
          </a:p>
          <a:p>
            <a:pPr lvl="1"/>
            <a:r>
              <a:rPr lang="en-US" altLang="en-US" dirty="0"/>
              <a:t>what can be done</a:t>
            </a:r>
          </a:p>
          <a:p>
            <a:pPr lvl="1"/>
            <a:r>
              <a:rPr lang="en-US" altLang="en-US" dirty="0"/>
              <a:t>by whom</a:t>
            </a:r>
          </a:p>
          <a:p>
            <a:r>
              <a:rPr lang="en-US" altLang="en-US" dirty="0"/>
              <a:t>Types of access</a:t>
            </a:r>
          </a:p>
          <a:p>
            <a:pPr lvl="1"/>
            <a:r>
              <a:rPr lang="en-US" altLang="en-US" b="1" dirty="0"/>
              <a:t>Read</a:t>
            </a:r>
          </a:p>
          <a:p>
            <a:pPr lvl="1"/>
            <a:r>
              <a:rPr lang="en-US" altLang="en-US" b="1" dirty="0"/>
              <a:t>Write</a:t>
            </a:r>
          </a:p>
          <a:p>
            <a:pPr lvl="1"/>
            <a:r>
              <a:rPr lang="en-US" altLang="en-US" b="1" dirty="0"/>
              <a:t>Execute</a:t>
            </a:r>
          </a:p>
          <a:p>
            <a:pPr lvl="1"/>
            <a:r>
              <a:rPr lang="en-US" altLang="en-US" b="1" dirty="0"/>
              <a:t>Append</a:t>
            </a:r>
          </a:p>
          <a:p>
            <a:pPr lvl="1"/>
            <a:r>
              <a:rPr lang="en-US" altLang="en-US" b="1" dirty="0"/>
              <a:t>Delete</a:t>
            </a:r>
          </a:p>
          <a:p>
            <a:pPr lvl="1"/>
            <a:r>
              <a:rPr lang="en-US" altLang="en-US" b="1" dirty="0"/>
              <a:t>List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5BF170C8-1BD2-476F-98D0-D50064B81C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00301" y="258409"/>
            <a:ext cx="7642549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Access Lists and Groups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277AB603-62F8-44D7-BFEE-9C6DE95A6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0300" y="1092200"/>
            <a:ext cx="7342188" cy="3575050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/>
              <a:t>Mode of access:  read, write, execute</a:t>
            </a:r>
          </a:p>
          <a:p>
            <a:pPr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/>
              <a:t>Three classes of users on Unix / Linux</a:t>
            </a:r>
          </a:p>
          <a:p>
            <a:pPr>
              <a:spcBef>
                <a:spcPct val="10000"/>
              </a:spcBef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/>
              <a:t>	</a:t>
            </a:r>
            <a:r>
              <a:rPr lang="en-US" altLang="en-US" sz="800" dirty="0"/>
              <a:t>	</a:t>
            </a:r>
            <a:r>
              <a:rPr lang="en-US" altLang="en-US" sz="1600" dirty="0"/>
              <a:t>			RWX</a:t>
            </a:r>
          </a:p>
          <a:p>
            <a:pPr>
              <a:spcBef>
                <a:spcPct val="10000"/>
              </a:spcBef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/>
              <a:t>		a) </a:t>
            </a:r>
            <a:r>
              <a:rPr lang="en-US" altLang="en-US" sz="1600" b="1" dirty="0"/>
              <a:t>owner access</a:t>
            </a:r>
            <a:r>
              <a:rPr lang="en-US" altLang="en-US" sz="1600" dirty="0"/>
              <a:t> 	7	</a:t>
            </a:r>
            <a:r>
              <a:rPr lang="en-US" altLang="en-US" sz="1600" dirty="0">
                <a:sym typeface="Symbol" panose="05050102010706020507" pitchFamily="18" charset="2"/>
              </a:rPr>
              <a:t>	1 1 1</a:t>
            </a:r>
            <a:br>
              <a:rPr lang="en-US" altLang="en-US" sz="1600" dirty="0">
                <a:sym typeface="Symbol" panose="05050102010706020507" pitchFamily="18" charset="2"/>
              </a:rPr>
            </a:br>
            <a:r>
              <a:rPr lang="en-US" altLang="en-US" sz="1600" dirty="0">
                <a:sym typeface="Symbol" panose="05050102010706020507" pitchFamily="18" charset="2"/>
              </a:rPr>
              <a:t>				RWX</a:t>
            </a:r>
          </a:p>
          <a:p>
            <a:pPr>
              <a:spcBef>
                <a:spcPct val="10000"/>
              </a:spcBef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		b) </a:t>
            </a:r>
            <a:r>
              <a:rPr lang="en-US" altLang="en-US" sz="1600" b="1" dirty="0">
                <a:sym typeface="Symbol" panose="05050102010706020507" pitchFamily="18" charset="2"/>
              </a:rPr>
              <a:t>group access</a:t>
            </a:r>
            <a:r>
              <a:rPr lang="en-US" altLang="en-US" sz="1600" dirty="0">
                <a:sym typeface="Symbol" panose="05050102010706020507" pitchFamily="18" charset="2"/>
              </a:rPr>
              <a:t> 	6	 	1 1 0</a:t>
            </a:r>
          </a:p>
          <a:p>
            <a:pPr>
              <a:spcBef>
                <a:spcPct val="10000"/>
              </a:spcBef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					RWX</a:t>
            </a:r>
          </a:p>
          <a:p>
            <a:pPr>
              <a:spcBef>
                <a:spcPct val="10000"/>
              </a:spcBef>
              <a:buNone/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sz="1600" dirty="0">
                <a:sym typeface="Symbol" panose="05050102010706020507" pitchFamily="18" charset="2"/>
              </a:rPr>
              <a:t>		c) </a:t>
            </a:r>
            <a:r>
              <a:rPr lang="en-US" altLang="en-US" sz="1600" b="1" dirty="0">
                <a:sym typeface="Symbol" panose="05050102010706020507" pitchFamily="18" charset="2"/>
              </a:rPr>
              <a:t>public access</a:t>
            </a:r>
            <a:r>
              <a:rPr lang="en-US" altLang="en-US" sz="1600" dirty="0">
                <a:sym typeface="Symbol" panose="05050102010706020507" pitchFamily="18" charset="2"/>
              </a:rPr>
              <a:t>	1	 	0 0 1</a:t>
            </a:r>
          </a:p>
          <a:p>
            <a:pPr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Ask manager to create a group (unique name), say G, and add some users to the group.</a:t>
            </a:r>
          </a:p>
          <a:p>
            <a:pPr>
              <a:tabLst>
                <a:tab pos="1833563" algn="l"/>
                <a:tab pos="4459288" algn="l"/>
                <a:tab pos="5195888" algn="l"/>
                <a:tab pos="5888038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For a particular file (say </a:t>
            </a:r>
            <a:r>
              <a:rPr lang="en-US" altLang="en-US" i="1" dirty="0">
                <a:sym typeface="Symbol" panose="05050102010706020507" pitchFamily="18" charset="2"/>
              </a:rPr>
              <a:t>game</a:t>
            </a:r>
            <a:r>
              <a:rPr lang="en-US" altLang="en-US" dirty="0">
                <a:sym typeface="Symbol" panose="05050102010706020507" pitchFamily="18" charset="2"/>
              </a:rPr>
              <a:t>) or subdirectory, define an appropriate access.</a:t>
            </a:r>
          </a:p>
        </p:txBody>
      </p:sp>
      <p:sp>
        <p:nvSpPr>
          <p:cNvPr id="44036" name="Rectangle 13">
            <a:extLst>
              <a:ext uri="{FF2B5EF4-FFF2-40B4-BE49-F238E27FC236}">
                <a16:creationId xmlns:a16="http://schemas.microsoft.com/office/drawing/2014/main" id="{A138F952-386A-4F11-9935-B6FA25113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513" y="5643564"/>
            <a:ext cx="7029450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33563" algn="l"/>
                <a:tab pos="4459288" algn="l"/>
                <a:tab pos="5195888" algn="l"/>
                <a:tab pos="58880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Font typeface="Monotype Sorts" pitchFamily="-84" charset="2"/>
              <a:buNone/>
            </a:pPr>
            <a:r>
              <a:rPr kumimoji="1" lang="en-US" altLang="en-US">
                <a:latin typeface="Arial" panose="020B0604020202020204" pitchFamily="34" charset="0"/>
                <a:sym typeface="Symbol" panose="05050102010706020507" pitchFamily="18" charset="2"/>
              </a:rPr>
              <a:t>Attach a group to a file</a:t>
            </a:r>
            <a:br>
              <a:rPr kumimoji="1" lang="en-US" altLang="en-US">
                <a:latin typeface="Arial" panose="020B0604020202020204" pitchFamily="34" charset="0"/>
                <a:sym typeface="Symbol" panose="05050102010706020507" pitchFamily="18" charset="2"/>
              </a:rPr>
            </a:br>
            <a:r>
              <a:rPr kumimoji="1" lang="en-US" altLang="en-US">
                <a:latin typeface="Arial" panose="020B0604020202020204" pitchFamily="34" charset="0"/>
                <a:sym typeface="Symbol" panose="05050102010706020507" pitchFamily="18" charset="2"/>
              </a:rPr>
              <a:t>	         </a:t>
            </a:r>
            <a:r>
              <a:rPr kumimoji="1" lang="en-US" altLang="en-US" b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chgrp     G    game</a:t>
            </a:r>
          </a:p>
        </p:txBody>
      </p:sp>
      <p:pic>
        <p:nvPicPr>
          <p:cNvPr id="44037" name="Picture 1">
            <a:extLst>
              <a:ext uri="{FF2B5EF4-FFF2-40B4-BE49-F238E27FC236}">
                <a16:creationId xmlns:a16="http://schemas.microsoft.com/office/drawing/2014/main" id="{A6631249-4FFF-4880-A6E7-280DBA8C7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6" y="4660900"/>
            <a:ext cx="25130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4F28242E-4A04-4121-BF10-45AB39388D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7334" y="202458"/>
            <a:ext cx="7864475" cy="6096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Windows 7 Access-Control List Management</a:t>
            </a:r>
          </a:p>
        </p:txBody>
      </p:sp>
      <p:pic>
        <p:nvPicPr>
          <p:cNvPr id="45059" name="Picture 2" descr="11_16.pdf">
            <a:extLst>
              <a:ext uri="{FF2B5EF4-FFF2-40B4-BE49-F238E27FC236}">
                <a16:creationId xmlns:a16="http://schemas.microsoft.com/office/drawing/2014/main" id="{83B81BDC-7461-44F5-9BBC-1F8E59892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6" y="1120775"/>
            <a:ext cx="3533775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4FA8E4E-DE74-48ED-A591-88BF26AA1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3326" y="244121"/>
            <a:ext cx="77374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 Sample UNIX Directory Listing</a:t>
            </a:r>
          </a:p>
        </p:txBody>
      </p:sp>
      <p:pic>
        <p:nvPicPr>
          <p:cNvPr id="46083" name="Picture 4">
            <a:extLst>
              <a:ext uri="{FF2B5EF4-FFF2-40B4-BE49-F238E27FC236}">
                <a16:creationId xmlns:a16="http://schemas.microsoft.com/office/drawing/2014/main" id="{2742550A-BE1C-4724-A9AC-83F6503BD128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t="27065" r="722" b="27065"/>
          <a:stretch>
            <a:fillRect/>
          </a:stretch>
        </p:blipFill>
        <p:spPr>
          <a:xfrm>
            <a:off x="3043238" y="1208089"/>
            <a:ext cx="6629400" cy="3030537"/>
          </a:xfr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E6D5F17-4372-4B5A-91B1-1FEF5094C2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7926" y="198438"/>
            <a:ext cx="77628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File-System Structure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2ACA752-5E68-4643-B613-64401150A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78076" y="1108076"/>
            <a:ext cx="7312025" cy="453072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/>
              <a:t>File structure</a:t>
            </a:r>
          </a:p>
          <a:p>
            <a:pPr lvl="1"/>
            <a:r>
              <a:rPr lang="en-US" altLang="en-US"/>
              <a:t>Logical storage unit</a:t>
            </a:r>
          </a:p>
          <a:p>
            <a:pPr lvl="1"/>
            <a:r>
              <a:rPr lang="en-US" altLang="en-US"/>
              <a:t>Collection of related information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File system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resides on secondary storage (disks)</a:t>
            </a:r>
          </a:p>
          <a:p>
            <a:pPr lvl="1"/>
            <a:r>
              <a:rPr lang="en-US" altLang="en-US"/>
              <a:t>Provided user interface to storage, mapping logical to physical</a:t>
            </a:r>
          </a:p>
          <a:p>
            <a:pPr lvl="1"/>
            <a:r>
              <a:rPr lang="en-US" altLang="en-US"/>
              <a:t>Provides efficient and convenient access to disk by allowing data to be stored, located retrieved easily</a:t>
            </a:r>
          </a:p>
          <a:p>
            <a:r>
              <a:rPr lang="en-US" altLang="en-US"/>
              <a:t>Disk provides in-place rewrite and random access</a:t>
            </a:r>
          </a:p>
          <a:p>
            <a:pPr lvl="1"/>
            <a:r>
              <a:rPr lang="en-US" altLang="en-US"/>
              <a:t>I/O transfers performed in </a:t>
            </a:r>
            <a:r>
              <a:rPr lang="en-US" altLang="en-US" b="1">
                <a:solidFill>
                  <a:srgbClr val="3366FF"/>
                </a:solidFill>
              </a:rPr>
              <a:t>blocks</a:t>
            </a:r>
            <a:r>
              <a:rPr lang="en-US" altLang="en-US"/>
              <a:t> of </a:t>
            </a:r>
            <a:r>
              <a:rPr lang="en-US" altLang="en-US" b="1">
                <a:solidFill>
                  <a:srgbClr val="3366FF"/>
                </a:solidFill>
              </a:rPr>
              <a:t>sectors</a:t>
            </a:r>
            <a:r>
              <a:rPr lang="en-US" altLang="en-US"/>
              <a:t> (usually 512 bytes)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File control block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storage structure consisting of information about a file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Device driver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controls the physical device </a:t>
            </a:r>
          </a:p>
          <a:p>
            <a:r>
              <a:rPr lang="en-US" altLang="en-US"/>
              <a:t>File system organized into layers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E99A7CD-6F90-4D72-991D-21A19E8E8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Layered File System</a:t>
            </a:r>
          </a:p>
        </p:txBody>
      </p:sp>
      <p:pic>
        <p:nvPicPr>
          <p:cNvPr id="7171" name="Picture 5">
            <a:extLst>
              <a:ext uri="{FF2B5EF4-FFF2-40B4-BE49-F238E27FC236}">
                <a16:creationId xmlns:a16="http://schemas.microsoft.com/office/drawing/2014/main" id="{489DC27E-3BD7-4BC1-9B91-53D829313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1203325"/>
            <a:ext cx="247650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46F3371E-B030-4C08-838F-51F69C12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98438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File System Layers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A9550457-5E2A-47E8-8E34-FCA6268CF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1" y="1108076"/>
            <a:ext cx="7470775" cy="4803775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Device drivers </a:t>
            </a:r>
            <a:r>
              <a:rPr lang="en-US" altLang="en-US" dirty="0"/>
              <a:t>manage I/O devices at the I/O control layer</a:t>
            </a:r>
          </a:p>
          <a:p>
            <a:pPr lvl="1">
              <a:defRPr/>
            </a:pPr>
            <a:r>
              <a:rPr lang="en-US" altLang="en-US" dirty="0"/>
              <a:t>Given commands like </a:t>
            </a:r>
            <a:r>
              <a:rPr lang="ja-JP" altLang="en-US" dirty="0"/>
              <a:t>“</a:t>
            </a:r>
            <a:r>
              <a:rPr lang="en-US" altLang="ja-JP" dirty="0"/>
              <a:t>read drive1, cylinder 72, track 2, sector 10, into memory location 1060</a:t>
            </a:r>
            <a:r>
              <a:rPr lang="ja-JP" altLang="en-US" dirty="0"/>
              <a:t>”</a:t>
            </a:r>
            <a:r>
              <a:rPr lang="en-US" altLang="ja-JP" dirty="0"/>
              <a:t> outputs low-level hardware specific commands to hardware controller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Basic file system </a:t>
            </a:r>
            <a:r>
              <a:rPr lang="en-US" altLang="en-US" dirty="0"/>
              <a:t>given command like </a:t>
            </a:r>
            <a:r>
              <a:rPr lang="ja-JP" altLang="en-US" dirty="0"/>
              <a:t>“</a:t>
            </a:r>
            <a:r>
              <a:rPr lang="en-US" altLang="ja-JP" dirty="0"/>
              <a:t>retrieve block 123</a:t>
            </a:r>
            <a:r>
              <a:rPr lang="ja-JP" altLang="en-US" dirty="0"/>
              <a:t>”</a:t>
            </a:r>
            <a:r>
              <a:rPr lang="en-US" altLang="ja-JP" dirty="0"/>
              <a:t> translates to device driver</a:t>
            </a:r>
          </a:p>
          <a:p>
            <a:pPr>
              <a:defRPr/>
            </a:pPr>
            <a:r>
              <a:rPr lang="en-US" altLang="en-US" dirty="0"/>
              <a:t>Also manages memory buffers and caches (allocation, freeing, replacement) </a:t>
            </a:r>
          </a:p>
          <a:p>
            <a:pPr lvl="1">
              <a:defRPr/>
            </a:pPr>
            <a:r>
              <a:rPr lang="en-US" altLang="en-US" dirty="0"/>
              <a:t>Buffers hold data in transit</a:t>
            </a:r>
          </a:p>
          <a:p>
            <a:pPr lvl="1">
              <a:defRPr/>
            </a:pPr>
            <a:r>
              <a:rPr lang="en-US" altLang="en-US" dirty="0"/>
              <a:t>Caches hold frequently used data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File organization module </a:t>
            </a:r>
            <a:r>
              <a:rPr lang="en-US" altLang="en-US" dirty="0"/>
              <a:t>understands files, logical address, and physical blocks</a:t>
            </a:r>
          </a:p>
          <a:p>
            <a:pPr marL="341313" lvl="1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r>
              <a:rPr lang="en-US" altLang="en-US" dirty="0"/>
              <a:t>Translates logical block # to physical block #</a:t>
            </a:r>
          </a:p>
          <a:p>
            <a:pPr marL="341313" lvl="1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r>
              <a:rPr lang="en-US" altLang="en-US" dirty="0"/>
              <a:t>Manages free space, disk allocation</a:t>
            </a:r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lvl="1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38DB1A55-29BF-4CE6-A566-BD7ACE62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File System Layers (Cont.)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013085F3-81C9-4116-933D-EFE002FE0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075" y="1122364"/>
            <a:ext cx="7029450" cy="5214937"/>
          </a:xfrm>
        </p:spPr>
        <p:txBody>
          <a:bodyPr>
            <a:normAutofit fontScale="925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Logical file system </a:t>
            </a:r>
            <a:r>
              <a:rPr lang="en-US" altLang="en-US"/>
              <a:t>manages metadata information</a:t>
            </a:r>
          </a:p>
          <a:p>
            <a:pPr lvl="1"/>
            <a:r>
              <a:rPr lang="en-US" altLang="en-US"/>
              <a:t>Translates file name into file number, file handle, location by maintaining file control blocks (</a:t>
            </a:r>
            <a:r>
              <a:rPr lang="en-US" altLang="en-US" b="1">
                <a:solidFill>
                  <a:srgbClr val="3366FF"/>
                </a:solidFill>
              </a:rPr>
              <a:t>inodes</a:t>
            </a:r>
            <a:r>
              <a:rPr lang="en-US" altLang="en-US"/>
              <a:t> in UNIX)</a:t>
            </a:r>
          </a:p>
          <a:p>
            <a:pPr lvl="1"/>
            <a:r>
              <a:rPr lang="en-US" altLang="en-US"/>
              <a:t>Directory management</a:t>
            </a:r>
          </a:p>
          <a:p>
            <a:pPr lvl="1"/>
            <a:r>
              <a:rPr lang="en-US" altLang="en-US"/>
              <a:t>Protection</a:t>
            </a:r>
          </a:p>
          <a:p>
            <a:r>
              <a:rPr lang="en-US" altLang="en-US"/>
              <a:t>Layering useful for reducing complexity and redundancy, but adds overhead and can decrease performanceTranslates file name into file number, file handle, location by maintaining file control blocks (</a:t>
            </a:r>
            <a:r>
              <a:rPr lang="en-US" altLang="en-US" b="1">
                <a:solidFill>
                  <a:srgbClr val="3366FF"/>
                </a:solidFill>
              </a:rPr>
              <a:t>inodes</a:t>
            </a:r>
            <a:r>
              <a:rPr lang="en-US" altLang="en-US"/>
              <a:t> in UNIX)</a:t>
            </a:r>
          </a:p>
          <a:p>
            <a:pPr lvl="1"/>
            <a:r>
              <a:rPr lang="en-US" altLang="en-US"/>
              <a:t>Logical layers can be implemented by any coding method according to OS designer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EC2357EA-2F1E-401B-883F-81D57974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File System Layers (Cont.)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41DC779D-9271-442E-B003-768EB1BBC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060450"/>
            <a:ext cx="6870700" cy="5214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Many file systems, sometimes many within an operating system</a:t>
            </a:r>
          </a:p>
          <a:p>
            <a:pPr lvl="1">
              <a:defRPr/>
            </a:pPr>
            <a:r>
              <a:rPr lang="en-US" altLang="en-US" dirty="0"/>
              <a:t>Each with its own format (CD-ROM is ISO 9660; Unix has </a:t>
            </a:r>
            <a:r>
              <a:rPr lang="en-US" altLang="en-US" b="1" dirty="0">
                <a:solidFill>
                  <a:srgbClr val="3366FF"/>
                </a:solidFill>
              </a:rPr>
              <a:t>UFS</a:t>
            </a:r>
            <a:r>
              <a:rPr lang="en-US" altLang="en-US" dirty="0"/>
              <a:t>, FFS;  Windows has FAT, FAT32, NTFS as well as floppy, CD, DVD Blu-ray, Linux has more than 40 types, with </a:t>
            </a:r>
            <a:r>
              <a:rPr lang="en-US" altLang="en-US" b="1" dirty="0">
                <a:solidFill>
                  <a:srgbClr val="3366FF"/>
                </a:solidFill>
              </a:rPr>
              <a:t>extended file system </a:t>
            </a:r>
            <a:r>
              <a:rPr lang="en-US" altLang="en-US" dirty="0"/>
              <a:t>ext2 and ext3 leading; plus distributed file systems, etc.)</a:t>
            </a:r>
          </a:p>
          <a:p>
            <a:pPr lvl="1">
              <a:defRPr/>
            </a:pPr>
            <a:r>
              <a:rPr lang="en-US" altLang="en-US" dirty="0"/>
              <a:t>New ones still arriving – ZFS, </a:t>
            </a:r>
            <a:r>
              <a:rPr lang="en-US" altLang="en-US" dirty="0" err="1"/>
              <a:t>GoogleFS</a:t>
            </a:r>
            <a:r>
              <a:rPr lang="en-US" altLang="en-US" dirty="0"/>
              <a:t>, Oracle ASM, FUSE</a:t>
            </a:r>
          </a:p>
          <a:p>
            <a:pPr marL="0" lvl="1" indent="0">
              <a:buClr>
                <a:srgbClr val="993300"/>
              </a:buClr>
              <a:buSzPct val="90000"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822FA0E-4125-4F49-9BE5-C72BAB457A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87893" y="235956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File Attributes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C780046D-9741-40EC-933F-FFEA08E52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9068" y="1231640"/>
            <a:ext cx="7493389" cy="4363292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b="1" dirty="0"/>
              <a:t>Name</a:t>
            </a:r>
            <a:r>
              <a:rPr lang="en-US" altLang="en-US" dirty="0"/>
              <a:t> – only information kept in human-readable form</a:t>
            </a:r>
          </a:p>
          <a:p>
            <a:r>
              <a:rPr lang="en-US" altLang="en-US" b="1" dirty="0"/>
              <a:t>Identifier</a:t>
            </a:r>
            <a:r>
              <a:rPr lang="en-US" altLang="en-US" dirty="0"/>
              <a:t> – unique tag (number) identifies file within file system</a:t>
            </a:r>
          </a:p>
          <a:p>
            <a:r>
              <a:rPr lang="en-US" altLang="en-US" b="1" dirty="0"/>
              <a:t>Type</a:t>
            </a:r>
            <a:r>
              <a:rPr lang="en-US" altLang="en-US" dirty="0"/>
              <a:t> – needed for systems that support different types</a:t>
            </a:r>
          </a:p>
          <a:p>
            <a:r>
              <a:rPr lang="en-US" altLang="en-US" b="1" dirty="0"/>
              <a:t>Location</a:t>
            </a:r>
            <a:r>
              <a:rPr lang="en-US" altLang="en-US" dirty="0"/>
              <a:t> – pointer to file location on device</a:t>
            </a:r>
          </a:p>
          <a:p>
            <a:r>
              <a:rPr lang="en-US" altLang="en-US" b="1" dirty="0"/>
              <a:t>Size</a:t>
            </a:r>
            <a:r>
              <a:rPr lang="en-US" altLang="en-US" dirty="0"/>
              <a:t> – current file size</a:t>
            </a:r>
          </a:p>
          <a:p>
            <a:r>
              <a:rPr lang="en-US" altLang="en-US" b="1" dirty="0"/>
              <a:t>Protection</a:t>
            </a:r>
            <a:r>
              <a:rPr lang="en-US" altLang="en-US" dirty="0"/>
              <a:t> – controls who can do reading, writing, executing</a:t>
            </a:r>
          </a:p>
          <a:p>
            <a:r>
              <a:rPr lang="en-US" altLang="en-US" b="1" dirty="0"/>
              <a:t>Time, date, and user identification</a:t>
            </a:r>
            <a:r>
              <a:rPr lang="en-US" altLang="en-US" dirty="0"/>
              <a:t> – data for protection, security, and usage monitoring</a:t>
            </a:r>
          </a:p>
          <a:p>
            <a:r>
              <a:rPr lang="en-US" altLang="en-US" dirty="0"/>
              <a:t>Information about files are kept in the directory structure, which is maintained on the disk</a:t>
            </a:r>
          </a:p>
          <a:p>
            <a:r>
              <a:rPr lang="en-US" altLang="en-US" dirty="0"/>
              <a:t>Many variations, including extended file attributes such as file checksum</a:t>
            </a:r>
          </a:p>
          <a:p>
            <a:r>
              <a:rPr lang="en-US" altLang="en-US" dirty="0"/>
              <a:t>Information kept in the directory structure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2DE28F16-B265-4F7A-876A-9CC644D8B9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8589" y="198438"/>
            <a:ext cx="77311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Allocation Methods - Contiguous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9D28360-C6B2-4EA2-8F74-CDFB546D1A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1575" y="1233489"/>
            <a:ext cx="7075488" cy="4530725"/>
          </a:xfrm>
        </p:spPr>
        <p:txBody>
          <a:bodyPr/>
          <a:lstStyle/>
          <a:p>
            <a:r>
              <a:rPr lang="en-US" altLang="en-US"/>
              <a:t>An allocation method refers to how disk blocks are allocated for files: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Contiguous allocation </a:t>
            </a:r>
            <a:r>
              <a:rPr lang="en-US" altLang="en-US">
                <a:solidFill>
                  <a:srgbClr val="000000"/>
                </a:solidFill>
              </a:rPr>
              <a:t>– </a:t>
            </a:r>
            <a:r>
              <a:rPr lang="en-US" altLang="en-US"/>
              <a:t>each file occupies set of contiguous blocks</a:t>
            </a:r>
          </a:p>
          <a:p>
            <a:pPr lvl="1"/>
            <a:r>
              <a:rPr lang="en-US" altLang="en-US"/>
              <a:t>Best performance in most cases</a:t>
            </a:r>
          </a:p>
          <a:p>
            <a:pPr lvl="1"/>
            <a:r>
              <a:rPr lang="en-US" altLang="en-US"/>
              <a:t>Simple – only starting location (block #) and length (number of blocks) are required</a:t>
            </a:r>
          </a:p>
          <a:p>
            <a:pPr lvl="1"/>
            <a:r>
              <a:rPr lang="en-US" altLang="en-US"/>
              <a:t>Problems include finding space for file, knowing file size, external fragmentation, need for </a:t>
            </a:r>
            <a:r>
              <a:rPr lang="en-US" altLang="en-US" b="1">
                <a:solidFill>
                  <a:srgbClr val="3366FF"/>
                </a:solidFill>
              </a:rPr>
              <a:t>compaction off-line</a:t>
            </a:r>
            <a:r>
              <a:rPr lang="en-US" altLang="en-US"/>
              <a:t> (</a:t>
            </a:r>
            <a:r>
              <a:rPr lang="en-US" altLang="en-US" b="1">
                <a:solidFill>
                  <a:srgbClr val="3366FF"/>
                </a:solidFill>
              </a:rPr>
              <a:t>downtime</a:t>
            </a:r>
            <a:r>
              <a:rPr lang="en-US" altLang="en-US"/>
              <a:t>) or </a:t>
            </a:r>
            <a:r>
              <a:rPr lang="en-US" altLang="en-US" b="1">
                <a:solidFill>
                  <a:srgbClr val="3366FF"/>
                </a:solidFill>
              </a:rPr>
              <a:t>on-line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9613BFA-D55E-463D-A406-5F4BA339C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7075" y="19843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Contiguous Allocation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1CBEAE0-A193-4BDB-A521-92C28F2E78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1" y="1233488"/>
            <a:ext cx="3844925" cy="3575050"/>
          </a:xfrm>
        </p:spPr>
        <p:txBody>
          <a:bodyPr/>
          <a:lstStyle/>
          <a:p>
            <a:r>
              <a:rPr lang="en-US" altLang="en-US"/>
              <a:t>Mapping from logical to physical</a:t>
            </a:r>
          </a:p>
        </p:txBody>
      </p:sp>
      <p:grpSp>
        <p:nvGrpSpPr>
          <p:cNvPr id="21508" name="Group 1">
            <a:extLst>
              <a:ext uri="{FF2B5EF4-FFF2-40B4-BE49-F238E27FC236}">
                <a16:creationId xmlns:a16="http://schemas.microsoft.com/office/drawing/2014/main" id="{766C3097-D6C6-4846-B42A-255A68EC7B95}"/>
              </a:ext>
            </a:extLst>
          </p:cNvPr>
          <p:cNvGrpSpPr>
            <a:grpSpLocks/>
          </p:cNvGrpSpPr>
          <p:nvPr/>
        </p:nvGrpSpPr>
        <p:grpSpPr bwMode="auto">
          <a:xfrm>
            <a:off x="4179888" y="2127250"/>
            <a:ext cx="1917700" cy="1385888"/>
            <a:chOff x="2655888" y="2127250"/>
            <a:chExt cx="1917700" cy="1385888"/>
          </a:xfrm>
        </p:grpSpPr>
        <p:sp>
          <p:nvSpPr>
            <p:cNvPr id="21511" name="Text Box 4">
              <a:extLst>
                <a:ext uri="{FF2B5EF4-FFF2-40B4-BE49-F238E27FC236}">
                  <a16:creationId xmlns:a16="http://schemas.microsoft.com/office/drawing/2014/main" id="{6EE52684-7245-4E55-8A56-E6723EE2FB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888" y="2584450"/>
              <a:ext cx="12652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LA/512</a:t>
              </a:r>
            </a:p>
          </p:txBody>
        </p:sp>
        <p:sp>
          <p:nvSpPr>
            <p:cNvPr id="21512" name="Text Box 5">
              <a:extLst>
                <a:ext uri="{FF2B5EF4-FFF2-40B4-BE49-F238E27FC236}">
                  <a16:creationId xmlns:a16="http://schemas.microsoft.com/office/drawing/2014/main" id="{DA624F1F-6BCC-4CEE-B55D-541C4E666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8725" y="2127250"/>
              <a:ext cx="8048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Q</a:t>
              </a:r>
            </a:p>
          </p:txBody>
        </p:sp>
        <p:sp>
          <p:nvSpPr>
            <p:cNvPr id="21513" name="Text Box 6">
              <a:extLst>
                <a:ext uri="{FF2B5EF4-FFF2-40B4-BE49-F238E27FC236}">
                  <a16:creationId xmlns:a16="http://schemas.microsoft.com/office/drawing/2014/main" id="{49375C55-CEC0-48C3-B784-C35FBFE4B9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5875" y="3143250"/>
              <a:ext cx="635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R</a:t>
              </a:r>
            </a:p>
          </p:txBody>
        </p:sp>
        <p:sp>
          <p:nvSpPr>
            <p:cNvPr id="21514" name="Line 7">
              <a:extLst>
                <a:ext uri="{FF2B5EF4-FFF2-40B4-BE49-F238E27FC236}">
                  <a16:creationId xmlns:a16="http://schemas.microsoft.com/office/drawing/2014/main" id="{70A50704-A53E-4528-8F9D-B0497F0374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5327" y="2437022"/>
              <a:ext cx="309298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  <p:sp>
          <p:nvSpPr>
            <p:cNvPr id="21515" name="Line 8">
              <a:extLst>
                <a:ext uri="{FF2B5EF4-FFF2-40B4-BE49-F238E27FC236}">
                  <a16:creationId xmlns:a16="http://schemas.microsoft.com/office/drawing/2014/main" id="{732C59A3-FA21-4F38-B24A-124014A6F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1575" y="2954338"/>
              <a:ext cx="27305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</p:grpSp>
      <p:sp>
        <p:nvSpPr>
          <p:cNvPr id="21509" name="Rectangle 10">
            <a:extLst>
              <a:ext uri="{FF2B5EF4-FFF2-40B4-BE49-F238E27FC236}">
                <a16:creationId xmlns:a16="http://schemas.microsoft.com/office/drawing/2014/main" id="{861BEC4F-5C43-407F-A9E8-7A99F09DC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0" y="3740151"/>
            <a:ext cx="40465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/>
            <a:r>
              <a:rPr lang="en-US" altLang="en-US">
                <a:latin typeface="Helvetica" panose="020B0604020202020204" pitchFamily="34" charset="0"/>
              </a:rPr>
              <a:t>Block to be accessed = Q + starting address</a:t>
            </a:r>
          </a:p>
          <a:p>
            <a:pPr lvl="1" eaLnBrk="1" hangingPunct="1"/>
            <a:r>
              <a:rPr lang="en-US" altLang="en-US">
                <a:latin typeface="Helvetica" panose="020B0604020202020204" pitchFamily="34" charset="0"/>
              </a:rPr>
              <a:t>Displacement into block = R</a:t>
            </a:r>
          </a:p>
        </p:txBody>
      </p:sp>
      <p:pic>
        <p:nvPicPr>
          <p:cNvPr id="21510" name="Picture 5">
            <a:extLst>
              <a:ext uri="{FF2B5EF4-FFF2-40B4-BE49-F238E27FC236}">
                <a16:creationId xmlns:a16="http://schemas.microsoft.com/office/drawing/2014/main" id="{4AA481E0-D5EB-4A87-9463-3C1791D20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25" y="1624014"/>
            <a:ext cx="3576638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929BC05C-11FF-497B-95F2-E969128B73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6976" y="198438"/>
            <a:ext cx="77438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Extent-Based Systems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B264E6A-28DB-4043-8BB6-92D5D9021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9825" y="1233489"/>
            <a:ext cx="6965950" cy="4530725"/>
          </a:xfrm>
        </p:spPr>
        <p:txBody>
          <a:bodyPr/>
          <a:lstStyle/>
          <a:p>
            <a:r>
              <a:rPr lang="en-US" altLang="en-US"/>
              <a:t>Many newer file systems (i.e., Veritas File System) use a modified contiguous allocation scheme</a:t>
            </a:r>
          </a:p>
          <a:p>
            <a:endParaRPr lang="en-US" altLang="en-US"/>
          </a:p>
          <a:p>
            <a:r>
              <a:rPr lang="en-US" altLang="en-US"/>
              <a:t>Extent-based file systems allocate disk blocks in extents</a:t>
            </a:r>
          </a:p>
          <a:p>
            <a:endParaRPr lang="en-US" altLang="en-US"/>
          </a:p>
          <a:p>
            <a:r>
              <a:rPr lang="en-US" altLang="en-US"/>
              <a:t>An </a:t>
            </a:r>
            <a:r>
              <a:rPr lang="en-US" altLang="en-US" b="1">
                <a:solidFill>
                  <a:srgbClr val="3366FF"/>
                </a:solidFill>
              </a:rPr>
              <a:t>extent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is a contiguous block of disks</a:t>
            </a:r>
          </a:p>
          <a:p>
            <a:pPr lvl="1"/>
            <a:r>
              <a:rPr lang="en-US" altLang="en-US"/>
              <a:t>Extents are allocated for file allocation</a:t>
            </a:r>
          </a:p>
          <a:p>
            <a:pPr lvl="1"/>
            <a:r>
              <a:rPr lang="en-US" altLang="en-US"/>
              <a:t>A file consists of one or more extents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2529579A-EE24-4E48-AB33-F24EB21C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Allocation Methods - Linked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A4D57239-0755-4B48-A7D2-0931B5C01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060451"/>
            <a:ext cx="7265988" cy="4530725"/>
          </a:xfrm>
        </p:spPr>
        <p:txBody>
          <a:bodyPr>
            <a:normAutofit lnSpcReduction="10000"/>
          </a:bodyPr>
          <a:lstStyle/>
          <a:p>
            <a:r>
              <a:rPr lang="en-US" altLang="en-US" b="1">
                <a:solidFill>
                  <a:srgbClr val="3366FF"/>
                </a:solidFill>
              </a:rPr>
              <a:t>Linked allocation </a:t>
            </a:r>
            <a:r>
              <a:rPr lang="en-US" altLang="en-US">
                <a:solidFill>
                  <a:srgbClr val="000000"/>
                </a:solidFill>
              </a:rPr>
              <a:t>– each file a linked list of blocks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File ends at nil pointer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No external fragmentation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Each block contains pointer to next block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No compaction, external fragmentation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Reliability can be a problem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Locating a block can take many I/Os and disk seeks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DB88C27-C390-40A1-8E8D-DA72AFB7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150" y="1825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Allocation Methods – Linked (Cont.)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687A24E4-599D-4949-8FD0-8A7EB1C6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1060451"/>
            <a:ext cx="8229600" cy="4530725"/>
          </a:xfrm>
        </p:spPr>
        <p:txBody>
          <a:bodyPr/>
          <a:lstStyle/>
          <a:p>
            <a:r>
              <a:rPr lang="en-US" altLang="en-US">
                <a:solidFill>
                  <a:srgbClr val="000000"/>
                </a:solidFill>
              </a:rPr>
              <a:t>FAT (File Allocation Table) variation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Beginning of volume has table, indexed by block number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1E68DF2-60AF-4F42-81E9-5BDA832B2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5514" y="277813"/>
            <a:ext cx="8015287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Linked Allocation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12EEA21-EE3F-4DE2-8228-2413418BED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8"/>
            <a:ext cx="7577138" cy="7493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Each file is a linked list of disk blocks: blocks may be scattered anywhere on the disk</a:t>
            </a:r>
          </a:p>
        </p:txBody>
      </p:sp>
      <p:grpSp>
        <p:nvGrpSpPr>
          <p:cNvPr id="25604" name="Group 4">
            <a:extLst>
              <a:ext uri="{FF2B5EF4-FFF2-40B4-BE49-F238E27FC236}">
                <a16:creationId xmlns:a16="http://schemas.microsoft.com/office/drawing/2014/main" id="{2C6B573A-D79B-46BF-AD1C-8E84CC7EE6CC}"/>
              </a:ext>
            </a:extLst>
          </p:cNvPr>
          <p:cNvGrpSpPr>
            <a:grpSpLocks/>
          </p:cNvGrpSpPr>
          <p:nvPr/>
        </p:nvGrpSpPr>
        <p:grpSpPr bwMode="auto">
          <a:xfrm>
            <a:off x="4197351" y="1843089"/>
            <a:ext cx="2765425" cy="1500187"/>
            <a:chOff x="1684" y="1576"/>
            <a:chExt cx="1742" cy="945"/>
          </a:xfrm>
        </p:grpSpPr>
        <p:sp>
          <p:nvSpPr>
            <p:cNvPr id="25613" name="Rectangle 5">
              <a:extLst>
                <a:ext uri="{FF2B5EF4-FFF2-40B4-BE49-F238E27FC236}">
                  <a16:creationId xmlns:a16="http://schemas.microsoft.com/office/drawing/2014/main" id="{5364189F-CC21-4C0A-8FC4-ACE5500B1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576"/>
              <a:ext cx="94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pointer</a:t>
              </a:r>
            </a:p>
          </p:txBody>
        </p:sp>
        <p:sp>
          <p:nvSpPr>
            <p:cNvPr id="25614" name="Rectangle 6">
              <a:extLst>
                <a:ext uri="{FF2B5EF4-FFF2-40B4-BE49-F238E27FC236}">
                  <a16:creationId xmlns:a16="http://schemas.microsoft.com/office/drawing/2014/main" id="{0F420E04-6B56-446B-ABEE-8C33F9CE0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848"/>
              <a:ext cx="945" cy="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15" name="Text Box 7">
              <a:extLst>
                <a:ext uri="{FF2B5EF4-FFF2-40B4-BE49-F238E27FC236}">
                  <a16:creationId xmlns:a16="http://schemas.microsoft.com/office/drawing/2014/main" id="{D2750D7E-8A34-4291-8605-87EE28DD1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4" y="159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block      =</a:t>
              </a: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124A40B9-97FE-455C-AD24-5606D9D60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451" y="3109913"/>
            <a:ext cx="7370763" cy="906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pitchFamily="-84" charset="2"/>
              <a:buNone/>
              <a:defRPr/>
            </a:pPr>
            <a:endParaRPr lang="en-US" altLang="en-US" kern="0"/>
          </a:p>
          <a:p>
            <a:pPr>
              <a:defRPr/>
            </a:pPr>
            <a:r>
              <a:rPr lang="en-US" altLang="en-US" kern="0"/>
              <a:t>Mapping</a:t>
            </a:r>
          </a:p>
        </p:txBody>
      </p:sp>
      <p:sp>
        <p:nvSpPr>
          <p:cNvPr id="25606" name="Rectangle 4">
            <a:extLst>
              <a:ext uri="{FF2B5EF4-FFF2-40B4-BE49-F238E27FC236}">
                <a16:creationId xmlns:a16="http://schemas.microsoft.com/office/drawing/2014/main" id="{03973C2A-75AF-4FB4-B822-3CE1B4BE1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933950"/>
            <a:ext cx="7837488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Clr>
                <a:schemeClr val="accent2"/>
              </a:buClr>
              <a:buSzPct val="90000"/>
            </a:pPr>
            <a:r>
              <a:rPr kumimoji="1" lang="en-US" altLang="en-US">
                <a:latin typeface="Helvetica" panose="020B0604020202020204" pitchFamily="34" charset="0"/>
              </a:rPr>
              <a:t>Block to be accessed is the Qth block in the linked chain of blocks representing the file.</a:t>
            </a:r>
          </a:p>
          <a:p>
            <a:pPr lvl="1">
              <a:buClr>
                <a:schemeClr val="accent2"/>
              </a:buClr>
              <a:buSzPct val="90000"/>
            </a:pPr>
            <a:endParaRPr kumimoji="1" lang="en-US" altLang="en-US">
              <a:latin typeface="Helvetica" panose="020B0604020202020204" pitchFamily="34" charset="0"/>
            </a:endParaRPr>
          </a:p>
          <a:p>
            <a:pPr lvl="1">
              <a:buClr>
                <a:schemeClr val="accent2"/>
              </a:buClr>
              <a:buSzPct val="90000"/>
            </a:pPr>
            <a:r>
              <a:rPr kumimoji="1" lang="en-US" altLang="en-US">
                <a:latin typeface="Helvetica" panose="020B0604020202020204" pitchFamily="34" charset="0"/>
              </a:rPr>
              <a:t>Displacement into block = R + 1</a:t>
            </a:r>
          </a:p>
        </p:txBody>
      </p:sp>
      <p:grpSp>
        <p:nvGrpSpPr>
          <p:cNvPr id="25607" name="Group 1">
            <a:extLst>
              <a:ext uri="{FF2B5EF4-FFF2-40B4-BE49-F238E27FC236}">
                <a16:creationId xmlns:a16="http://schemas.microsoft.com/office/drawing/2014/main" id="{575AEC6F-8DA4-42D5-A8FC-0D7ADDD11731}"/>
              </a:ext>
            </a:extLst>
          </p:cNvPr>
          <p:cNvGrpSpPr>
            <a:grpSpLocks/>
          </p:cNvGrpSpPr>
          <p:nvPr/>
        </p:nvGrpSpPr>
        <p:grpSpPr bwMode="auto">
          <a:xfrm>
            <a:off x="4756151" y="3935414"/>
            <a:ext cx="1374775" cy="985837"/>
            <a:chOff x="3232150" y="3935037"/>
            <a:chExt cx="1374775" cy="985838"/>
          </a:xfrm>
        </p:grpSpPr>
        <p:sp>
          <p:nvSpPr>
            <p:cNvPr id="25608" name="Text Box 5">
              <a:extLst>
                <a:ext uri="{FF2B5EF4-FFF2-40B4-BE49-F238E27FC236}">
                  <a16:creationId xmlns:a16="http://schemas.microsoft.com/office/drawing/2014/main" id="{997687ED-1CA3-461D-83FD-A4DD34DC24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150" y="4250950"/>
              <a:ext cx="8985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LA/511</a:t>
              </a:r>
            </a:p>
          </p:txBody>
        </p:sp>
        <p:sp>
          <p:nvSpPr>
            <p:cNvPr id="25609" name="Text Box 6">
              <a:extLst>
                <a:ext uri="{FF2B5EF4-FFF2-40B4-BE49-F238E27FC236}">
                  <a16:creationId xmlns:a16="http://schemas.microsoft.com/office/drawing/2014/main" id="{AA09689C-D92B-4158-AAA0-3D60139257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3935037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Q</a:t>
              </a:r>
            </a:p>
          </p:txBody>
        </p:sp>
        <p:sp>
          <p:nvSpPr>
            <p:cNvPr id="25610" name="Text Box 7">
              <a:extLst>
                <a:ext uri="{FF2B5EF4-FFF2-40B4-BE49-F238E27FC236}">
                  <a16:creationId xmlns:a16="http://schemas.microsoft.com/office/drawing/2014/main" id="{72B31C3B-1288-43AF-AF6A-EB1684AD1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550987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R</a:t>
              </a:r>
            </a:p>
          </p:txBody>
        </p:sp>
        <p:sp>
          <p:nvSpPr>
            <p:cNvPr id="25611" name="Line 8">
              <a:extLst>
                <a:ext uri="{FF2B5EF4-FFF2-40B4-BE49-F238E27FC236}">
                  <a16:creationId xmlns:a16="http://schemas.microsoft.com/office/drawing/2014/main" id="{9BFA04D6-718E-42B1-AB92-914CFA67E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9713" y="4177925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  <p:sp>
          <p:nvSpPr>
            <p:cNvPr id="25612" name="Line 9">
              <a:extLst>
                <a:ext uri="{FF2B5EF4-FFF2-40B4-BE49-F238E27FC236}">
                  <a16:creationId xmlns:a16="http://schemas.microsoft.com/office/drawing/2014/main" id="{CA5D68D8-250A-4918-AEB4-444FB1922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50" y="4489075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EF7544F-1318-4AEF-9082-5DE528E615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65400" y="214313"/>
            <a:ext cx="76454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Linked Allocation</a:t>
            </a:r>
            <a:endParaRPr lang="en-US" altLang="en-US" sz="2400"/>
          </a:p>
        </p:txBody>
      </p:sp>
      <p:pic>
        <p:nvPicPr>
          <p:cNvPr id="26627" name="Picture 5">
            <a:extLst>
              <a:ext uri="{FF2B5EF4-FFF2-40B4-BE49-F238E27FC236}">
                <a16:creationId xmlns:a16="http://schemas.microsoft.com/office/drawing/2014/main" id="{80E45A9C-660F-489F-A65A-A9C5E96AD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4" y="1308101"/>
            <a:ext cx="4543425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E44A391-B328-4871-AA10-0BB582BEB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3026" y="214313"/>
            <a:ext cx="759777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File-Allocation Table</a:t>
            </a:r>
            <a:endParaRPr lang="en-US" altLang="en-US" sz="2400"/>
          </a:p>
        </p:txBody>
      </p:sp>
      <p:pic>
        <p:nvPicPr>
          <p:cNvPr id="27651" name="Picture 5">
            <a:extLst>
              <a:ext uri="{FF2B5EF4-FFF2-40B4-BE49-F238E27FC236}">
                <a16:creationId xmlns:a16="http://schemas.microsoft.com/office/drawing/2014/main" id="{8DA7ACFF-4D60-4E41-ACF1-69700A487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233488"/>
            <a:ext cx="5481638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CFB18247-9B90-4C99-BDE7-C00B8260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Allocation Methods - Indexed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6D19BD3E-4B50-44BD-80AC-2F079CF02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Indexed allocation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Each file has its own </a:t>
            </a:r>
            <a:r>
              <a:rPr lang="en-US" altLang="en-US" b="1">
                <a:solidFill>
                  <a:srgbClr val="3366FF"/>
                </a:solidFill>
              </a:rPr>
              <a:t>index block</a:t>
            </a:r>
            <a:r>
              <a:rPr lang="en-US" altLang="en-US">
                <a:solidFill>
                  <a:srgbClr val="000000"/>
                </a:solidFill>
              </a:rPr>
              <a:t>(s) of pointers to its data blocks</a:t>
            </a:r>
          </a:p>
          <a:p>
            <a:endParaRPr lang="en-US" altLang="en-US">
              <a:solidFill>
                <a:srgbClr val="000000"/>
              </a:solidFill>
            </a:endParaRPr>
          </a:p>
          <a:p>
            <a:r>
              <a:rPr lang="en-US" altLang="en-US">
                <a:solidFill>
                  <a:srgbClr val="000000"/>
                </a:solidFill>
              </a:rPr>
              <a:t>Logical view</a:t>
            </a:r>
          </a:p>
          <a:p>
            <a:endParaRPr lang="en-US" altLang="en-US"/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6BB4A9E8-9452-4ACC-8AAA-9963B609E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2843213"/>
            <a:ext cx="22860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8016F7B-C421-4EEF-8E32-94AA6CE98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98438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Example of Indexed Allocation</a:t>
            </a:r>
            <a:endParaRPr lang="en-US" altLang="en-US" sz="2400"/>
          </a:p>
        </p:txBody>
      </p:sp>
      <p:pic>
        <p:nvPicPr>
          <p:cNvPr id="29699" name="Picture 4" descr="11">
            <a:extLst>
              <a:ext uri="{FF2B5EF4-FFF2-40B4-BE49-F238E27FC236}">
                <a16:creationId xmlns:a16="http://schemas.microsoft.com/office/drawing/2014/main" id="{B0FAFD9A-7A2C-4227-BF42-D8745E73B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9" y="1230314"/>
            <a:ext cx="4967287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B69DE311-EA1E-4C99-816C-B9B6C22995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74507" y="245126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File info Window on Mac OS X</a:t>
            </a:r>
          </a:p>
        </p:txBody>
      </p:sp>
      <p:pic>
        <p:nvPicPr>
          <p:cNvPr id="8195" name="Picture 4" descr="11_01.pdf">
            <a:extLst>
              <a:ext uri="{FF2B5EF4-FFF2-40B4-BE49-F238E27FC236}">
                <a16:creationId xmlns:a16="http://schemas.microsoft.com/office/drawing/2014/main" id="{97B5BCB4-024F-4BC3-9E3E-A2CA2D692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4" y="1041401"/>
            <a:ext cx="1920875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2B2E03C-C575-4DCF-8D4D-8C27A5245D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32063" y="182563"/>
            <a:ext cx="76946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Indexed Allocation (Cont.)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F1C69FF-44E4-4633-8980-ED9A6E8566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1" y="1233488"/>
            <a:ext cx="7370763" cy="32051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Need index table</a:t>
            </a:r>
          </a:p>
          <a:p>
            <a:pPr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Random access</a:t>
            </a:r>
          </a:p>
          <a:p>
            <a:pPr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Dynamic access without external fragmentation, but have overhead of index block</a:t>
            </a:r>
          </a:p>
          <a:p>
            <a:pPr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Mapping from logical to physical in a file of maximum size of 256K bytes and block size of 512 bytes.  We need only 1 block for index table</a:t>
            </a:r>
          </a:p>
        </p:txBody>
      </p:sp>
      <p:grpSp>
        <p:nvGrpSpPr>
          <p:cNvPr id="30724" name="Group 1">
            <a:extLst>
              <a:ext uri="{FF2B5EF4-FFF2-40B4-BE49-F238E27FC236}">
                <a16:creationId xmlns:a16="http://schemas.microsoft.com/office/drawing/2014/main" id="{7EDC56DC-C242-4A1E-A24C-502DEF6079C0}"/>
              </a:ext>
            </a:extLst>
          </p:cNvPr>
          <p:cNvGrpSpPr>
            <a:grpSpLocks/>
          </p:cNvGrpSpPr>
          <p:nvPr/>
        </p:nvGrpSpPr>
        <p:grpSpPr bwMode="auto">
          <a:xfrm>
            <a:off x="4508501" y="3694114"/>
            <a:ext cx="1382713" cy="985837"/>
            <a:chOff x="2984500" y="3600450"/>
            <a:chExt cx="1382713" cy="985838"/>
          </a:xfrm>
        </p:grpSpPr>
        <p:sp>
          <p:nvSpPr>
            <p:cNvPr id="30726" name="Text Box 4">
              <a:extLst>
                <a:ext uri="{FF2B5EF4-FFF2-40B4-BE49-F238E27FC236}">
                  <a16:creationId xmlns:a16="http://schemas.microsoft.com/office/drawing/2014/main" id="{93D459CA-2D8C-4245-B456-A8D4A44B8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4500" y="3916363"/>
              <a:ext cx="914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LA/512</a:t>
              </a:r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2F15A8D7-C680-4BD2-B480-EB42B7CD7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3600450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Q</a:t>
              </a:r>
            </a:p>
          </p:txBody>
        </p:sp>
        <p:sp>
          <p:nvSpPr>
            <p:cNvPr id="30728" name="Text Box 6">
              <a:extLst>
                <a:ext uri="{FF2B5EF4-FFF2-40B4-BE49-F238E27FC236}">
                  <a16:creationId xmlns:a16="http://schemas.microsoft.com/office/drawing/2014/main" id="{2653867A-F9D4-453E-8C83-28635B29B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4216400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R</a:t>
              </a:r>
            </a:p>
          </p:txBody>
        </p:sp>
        <p:sp>
          <p:nvSpPr>
            <p:cNvPr id="30729" name="Line 7">
              <a:extLst>
                <a:ext uri="{FF2B5EF4-FFF2-40B4-BE49-F238E27FC236}">
                  <a16:creationId xmlns:a16="http://schemas.microsoft.com/office/drawing/2014/main" id="{ED9413E0-AE68-4227-95F8-065D3C84F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0000" y="3843338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  <p:sp>
          <p:nvSpPr>
            <p:cNvPr id="30730" name="Line 8">
              <a:extLst>
                <a:ext uri="{FF2B5EF4-FFF2-40B4-BE49-F238E27FC236}">
                  <a16:creationId xmlns:a16="http://schemas.microsoft.com/office/drawing/2014/main" id="{2DA18AED-1476-4DEB-A2B5-929D3E45D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4154488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</p:grpSp>
      <p:sp>
        <p:nvSpPr>
          <p:cNvPr id="30725" name="Rectangle 9">
            <a:extLst>
              <a:ext uri="{FF2B5EF4-FFF2-40B4-BE49-F238E27FC236}">
                <a16:creationId xmlns:a16="http://schemas.microsoft.com/office/drawing/2014/main" id="{A168B507-2B81-4305-B98A-9C2E4A740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5" y="4960939"/>
            <a:ext cx="70294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25438" indent="-32543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chemeClr val="accent2"/>
              </a:buClr>
            </a:pPr>
            <a:r>
              <a:rPr lang="en-US" altLang="en-US">
                <a:latin typeface="Helvetica" panose="020B0604020202020204" pitchFamily="34" charset="0"/>
              </a:rPr>
              <a:t>Q = displacement into index table</a:t>
            </a:r>
          </a:p>
          <a:p>
            <a:pPr>
              <a:buClr>
                <a:schemeClr val="accent2"/>
              </a:buClr>
            </a:pPr>
            <a:r>
              <a:rPr lang="en-US" altLang="en-US">
                <a:latin typeface="Helvetica" panose="020B0604020202020204" pitchFamily="34" charset="0"/>
              </a:rPr>
              <a:t>R = displacement into block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1776CB4-B7CB-4FC0-B675-8E4E82F03E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7138" y="277813"/>
            <a:ext cx="771366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Indexed Allocation – Mapping (Cont.)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F126817F-03F8-4462-A637-31997C3A7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8"/>
            <a:ext cx="7632700" cy="118110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Mapping from logical to physical in a file of unbounded length (block size of 512 words)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Linked scheme – Link blocks of index table (no limit on size)</a:t>
            </a:r>
          </a:p>
        </p:txBody>
      </p:sp>
      <p:grpSp>
        <p:nvGrpSpPr>
          <p:cNvPr id="31748" name="Group 1">
            <a:extLst>
              <a:ext uri="{FF2B5EF4-FFF2-40B4-BE49-F238E27FC236}">
                <a16:creationId xmlns:a16="http://schemas.microsoft.com/office/drawing/2014/main" id="{76986040-CDB7-40EC-A432-AA9BDEDF6FAB}"/>
              </a:ext>
            </a:extLst>
          </p:cNvPr>
          <p:cNvGrpSpPr>
            <a:grpSpLocks/>
          </p:cNvGrpSpPr>
          <p:nvPr/>
        </p:nvGrpSpPr>
        <p:grpSpPr bwMode="auto">
          <a:xfrm>
            <a:off x="4754563" y="2765425"/>
            <a:ext cx="2368550" cy="852488"/>
            <a:chOff x="3230563" y="2765425"/>
            <a:chExt cx="2368550" cy="852488"/>
          </a:xfrm>
        </p:grpSpPr>
        <p:sp>
          <p:nvSpPr>
            <p:cNvPr id="31757" name="Text Box 4">
              <a:extLst>
                <a:ext uri="{FF2B5EF4-FFF2-40B4-BE49-F238E27FC236}">
                  <a16:creationId xmlns:a16="http://schemas.microsoft.com/office/drawing/2014/main" id="{8AB532D6-65E5-4E66-9B01-9289D6C0D3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563" y="3017838"/>
              <a:ext cx="16192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LA / (512 x 511)</a:t>
              </a:r>
            </a:p>
          </p:txBody>
        </p:sp>
        <p:sp>
          <p:nvSpPr>
            <p:cNvPr id="31758" name="Text Box 5">
              <a:extLst>
                <a:ext uri="{FF2B5EF4-FFF2-40B4-BE49-F238E27FC236}">
                  <a16:creationId xmlns:a16="http://schemas.microsoft.com/office/drawing/2014/main" id="{8C1F6423-F755-4630-B011-B5801CFCF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2765425"/>
              <a:ext cx="4206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Q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1</a:t>
              </a:r>
              <a:endParaRPr lang="en-US" altLang="en-US" sz="1600">
                <a:latin typeface="Helvetica" panose="020B0604020202020204" pitchFamily="34" charset="0"/>
              </a:endParaRPr>
            </a:p>
          </p:txBody>
        </p:sp>
        <p:sp>
          <p:nvSpPr>
            <p:cNvPr id="31759" name="Text Box 6">
              <a:extLst>
                <a:ext uri="{FF2B5EF4-FFF2-40B4-BE49-F238E27FC236}">
                  <a16:creationId xmlns:a16="http://schemas.microsoft.com/office/drawing/2014/main" id="{79A3365A-5F29-4504-AE6E-B1FF6823D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3278188"/>
              <a:ext cx="4079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R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1</a:t>
              </a:r>
              <a:endParaRPr lang="en-US" altLang="en-US" sz="1600">
                <a:latin typeface="Helvetica" panose="020B0604020202020204" pitchFamily="34" charset="0"/>
              </a:endParaRPr>
            </a:p>
          </p:txBody>
        </p:sp>
        <p:sp>
          <p:nvSpPr>
            <p:cNvPr id="31760" name="Line 7">
              <a:extLst>
                <a:ext uri="{FF2B5EF4-FFF2-40B4-BE49-F238E27FC236}">
                  <a16:creationId xmlns:a16="http://schemas.microsoft.com/office/drawing/2014/main" id="{BCE96A39-777B-40C4-BE45-4A6C1D6B58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1075" y="29575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  <p:sp>
          <p:nvSpPr>
            <p:cNvPr id="31761" name="Line 8">
              <a:extLst>
                <a:ext uri="{FF2B5EF4-FFF2-40B4-BE49-F238E27FC236}">
                  <a16:creationId xmlns:a16="http://schemas.microsoft.com/office/drawing/2014/main" id="{B696C073-85EA-4A20-9AB5-BF78461D36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3138" y="31988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</p:grpSp>
      <p:sp>
        <p:nvSpPr>
          <p:cNvPr id="31749" name="Rectangle 9">
            <a:extLst>
              <a:ext uri="{FF2B5EF4-FFF2-40B4-BE49-F238E27FC236}">
                <a16:creationId xmlns:a16="http://schemas.microsoft.com/office/drawing/2014/main" id="{C20D505E-6486-47B0-BFF5-C300963CD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188" y="3581400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96938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Clr>
                <a:schemeClr val="accent2"/>
              </a:buClr>
            </a:pPr>
            <a:r>
              <a:rPr lang="en-US" altLang="en-US" i="1">
                <a:latin typeface="Helvetica" panose="020B0604020202020204" pitchFamily="34" charset="0"/>
              </a:rPr>
              <a:t>Q</a:t>
            </a:r>
            <a:r>
              <a:rPr lang="en-US" altLang="en-US" i="1" baseline="-25000">
                <a:latin typeface="Helvetica" panose="020B0604020202020204" pitchFamily="34" charset="0"/>
              </a:rPr>
              <a:t>1</a:t>
            </a:r>
            <a:r>
              <a:rPr lang="en-US" altLang="en-US" i="1">
                <a:latin typeface="Helvetica" panose="020B0604020202020204" pitchFamily="34" charset="0"/>
              </a:rPr>
              <a:t> </a:t>
            </a:r>
            <a:r>
              <a:rPr lang="en-US" altLang="en-US">
                <a:latin typeface="Helvetica" panose="020B0604020202020204" pitchFamily="34" charset="0"/>
              </a:rPr>
              <a:t>= block of index table</a:t>
            </a:r>
          </a:p>
          <a:p>
            <a:pPr lvl="1">
              <a:buClr>
                <a:schemeClr val="accent2"/>
              </a:buClr>
            </a:pPr>
            <a:r>
              <a:rPr lang="en-US" altLang="en-US" i="1">
                <a:latin typeface="Helvetica" panose="020B0604020202020204" pitchFamily="34" charset="0"/>
              </a:rPr>
              <a:t>R</a:t>
            </a:r>
            <a:r>
              <a:rPr lang="en-US" altLang="en-US" i="1" baseline="-25000">
                <a:latin typeface="Helvetica" panose="020B0604020202020204" pitchFamily="34" charset="0"/>
              </a:rPr>
              <a:t>1</a:t>
            </a:r>
            <a:r>
              <a:rPr lang="en-US" altLang="en-US" i="1">
                <a:latin typeface="Helvetica" panose="020B0604020202020204" pitchFamily="34" charset="0"/>
              </a:rPr>
              <a:t> </a:t>
            </a:r>
            <a:r>
              <a:rPr lang="en-US" altLang="en-US">
                <a:latin typeface="Helvetica" panose="020B0604020202020204" pitchFamily="34" charset="0"/>
              </a:rPr>
              <a:t>is used as follows:</a:t>
            </a:r>
          </a:p>
        </p:txBody>
      </p:sp>
      <p:grpSp>
        <p:nvGrpSpPr>
          <p:cNvPr id="31750" name="Group 2">
            <a:extLst>
              <a:ext uri="{FF2B5EF4-FFF2-40B4-BE49-F238E27FC236}">
                <a16:creationId xmlns:a16="http://schemas.microsoft.com/office/drawing/2014/main" id="{4D936B96-898A-471C-9A46-276F029591EB}"/>
              </a:ext>
            </a:extLst>
          </p:cNvPr>
          <p:cNvGrpSpPr>
            <a:grpSpLocks/>
          </p:cNvGrpSpPr>
          <p:nvPr/>
        </p:nvGrpSpPr>
        <p:grpSpPr bwMode="auto">
          <a:xfrm>
            <a:off x="5186364" y="4116389"/>
            <a:ext cx="1641475" cy="852487"/>
            <a:chOff x="3662363" y="4116388"/>
            <a:chExt cx="1641475" cy="852487"/>
          </a:xfrm>
        </p:grpSpPr>
        <p:sp>
          <p:nvSpPr>
            <p:cNvPr id="31752" name="Text Box 10">
              <a:extLst>
                <a:ext uri="{FF2B5EF4-FFF2-40B4-BE49-F238E27FC236}">
                  <a16:creationId xmlns:a16="http://schemas.microsoft.com/office/drawing/2014/main" id="{FA13FE41-68C4-4189-9215-CC17639474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R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1</a:t>
              </a:r>
              <a:r>
                <a:rPr lang="en-US" altLang="en-US" sz="1600">
                  <a:latin typeface="Helvetica" panose="020B0604020202020204" pitchFamily="34" charset="0"/>
                </a:rPr>
                <a:t> / 512</a:t>
              </a:r>
            </a:p>
          </p:txBody>
        </p:sp>
        <p:sp>
          <p:nvSpPr>
            <p:cNvPr id="31753" name="Text Box 11">
              <a:extLst>
                <a:ext uri="{FF2B5EF4-FFF2-40B4-BE49-F238E27FC236}">
                  <a16:creationId xmlns:a16="http://schemas.microsoft.com/office/drawing/2014/main" id="{34F0A031-EEAC-437E-B4EA-408329D4D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Q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2</a:t>
              </a:r>
              <a:endParaRPr lang="en-US" altLang="en-US" sz="1600">
                <a:latin typeface="Helvetica" panose="020B0604020202020204" pitchFamily="34" charset="0"/>
              </a:endParaRPr>
            </a:p>
          </p:txBody>
        </p:sp>
        <p:sp>
          <p:nvSpPr>
            <p:cNvPr id="31754" name="Text Box 12">
              <a:extLst>
                <a:ext uri="{FF2B5EF4-FFF2-40B4-BE49-F238E27FC236}">
                  <a16:creationId xmlns:a16="http://schemas.microsoft.com/office/drawing/2014/main" id="{C90389A0-F189-4208-B4E9-87246EF9EC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R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2</a:t>
              </a:r>
              <a:endParaRPr lang="en-US" altLang="en-US" sz="1600">
                <a:latin typeface="Helvetica" panose="020B0604020202020204" pitchFamily="34" charset="0"/>
              </a:endParaRPr>
            </a:p>
          </p:txBody>
        </p:sp>
        <p:sp>
          <p:nvSpPr>
            <p:cNvPr id="31755" name="Line 13">
              <a:extLst>
                <a:ext uri="{FF2B5EF4-FFF2-40B4-BE49-F238E27FC236}">
                  <a16:creationId xmlns:a16="http://schemas.microsoft.com/office/drawing/2014/main" id="{93ACA1BA-7485-4E8A-9257-0662492554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  <p:sp>
          <p:nvSpPr>
            <p:cNvPr id="31756" name="Line 14">
              <a:extLst>
                <a:ext uri="{FF2B5EF4-FFF2-40B4-BE49-F238E27FC236}">
                  <a16:creationId xmlns:a16="http://schemas.microsoft.com/office/drawing/2014/main" id="{63B18725-4A04-4FD8-ADF2-8A4AB81440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</p:grpSp>
      <p:sp>
        <p:nvSpPr>
          <p:cNvPr id="31751" name="Rectangle 15">
            <a:extLst>
              <a:ext uri="{FF2B5EF4-FFF2-40B4-BE49-F238E27FC236}">
                <a16:creationId xmlns:a16="http://schemas.microsoft.com/office/drawing/2014/main" id="{6F79BBB7-3F95-4991-B94C-363C525A0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188" y="5075239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96938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Clr>
                <a:schemeClr val="accent2"/>
              </a:buClr>
            </a:pPr>
            <a:r>
              <a:rPr lang="en-US" altLang="en-US" i="1">
                <a:latin typeface="Helvetica" panose="020B0604020202020204" pitchFamily="34" charset="0"/>
              </a:rPr>
              <a:t>Q</a:t>
            </a:r>
            <a:r>
              <a:rPr lang="en-US" altLang="en-US" baseline="-25000">
                <a:latin typeface="Helvetica" panose="020B0604020202020204" pitchFamily="34" charset="0"/>
              </a:rPr>
              <a:t>2</a:t>
            </a:r>
            <a:r>
              <a:rPr lang="en-US" altLang="en-US">
                <a:latin typeface="Helvetica" panose="020B0604020202020204" pitchFamily="34" charset="0"/>
              </a:rPr>
              <a:t> = displacement into block of index table</a:t>
            </a:r>
          </a:p>
          <a:p>
            <a:pPr lvl="1">
              <a:buClr>
                <a:schemeClr val="accent2"/>
              </a:buClr>
            </a:pPr>
            <a:r>
              <a:rPr lang="en-US" altLang="en-US" i="1">
                <a:latin typeface="Helvetica" panose="020B0604020202020204" pitchFamily="34" charset="0"/>
              </a:rPr>
              <a:t>R</a:t>
            </a:r>
            <a:r>
              <a:rPr lang="en-US" altLang="en-US" baseline="-25000">
                <a:latin typeface="Helvetica" panose="020B0604020202020204" pitchFamily="34" charset="0"/>
              </a:rPr>
              <a:t>2</a:t>
            </a:r>
            <a:r>
              <a:rPr lang="en-US" altLang="en-US">
                <a:latin typeface="Helvetica" panose="020B0604020202020204" pitchFamily="34" charset="0"/>
              </a:rPr>
              <a:t> displacement into block of file: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45496DE-6BA1-4EB0-9BCE-9B9CBA9341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78088" y="277813"/>
            <a:ext cx="77327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Indexed Allocation – Mapping (Cont.)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340553A-0181-4D09-88F4-7D5F1D064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30450" y="1233489"/>
            <a:ext cx="8229600" cy="574675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/>
              <a:t>Two-level index (4K blocks could store 1,024 four-byte pointers in outer index -&gt; 1,048,567 data blocks and file size of up to 4GB)</a:t>
            </a:r>
          </a:p>
        </p:txBody>
      </p:sp>
      <p:grpSp>
        <p:nvGrpSpPr>
          <p:cNvPr id="32772" name="Group 1">
            <a:extLst>
              <a:ext uri="{FF2B5EF4-FFF2-40B4-BE49-F238E27FC236}">
                <a16:creationId xmlns:a16="http://schemas.microsoft.com/office/drawing/2014/main" id="{F28CB375-F2A9-4573-8861-8FBD9A35BB38}"/>
              </a:ext>
            </a:extLst>
          </p:cNvPr>
          <p:cNvGrpSpPr>
            <a:grpSpLocks/>
          </p:cNvGrpSpPr>
          <p:nvPr/>
        </p:nvGrpSpPr>
        <p:grpSpPr bwMode="auto">
          <a:xfrm>
            <a:off x="4818064" y="2101850"/>
            <a:ext cx="2376487" cy="852488"/>
            <a:chOff x="3294063" y="2101850"/>
            <a:chExt cx="2376487" cy="852488"/>
          </a:xfrm>
        </p:grpSpPr>
        <p:sp>
          <p:nvSpPr>
            <p:cNvPr id="32781" name="Text Box 4">
              <a:extLst>
                <a:ext uri="{FF2B5EF4-FFF2-40B4-BE49-F238E27FC236}">
                  <a16:creationId xmlns:a16="http://schemas.microsoft.com/office/drawing/2014/main" id="{20699A35-3BB6-466C-BE79-148D62D1DD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4063" y="2354263"/>
              <a:ext cx="16351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LA / (512 x 512)</a:t>
              </a:r>
            </a:p>
          </p:txBody>
        </p:sp>
        <p:sp>
          <p:nvSpPr>
            <p:cNvPr id="32782" name="Text Box 5">
              <a:extLst>
                <a:ext uri="{FF2B5EF4-FFF2-40B4-BE49-F238E27FC236}">
                  <a16:creationId xmlns:a16="http://schemas.microsoft.com/office/drawing/2014/main" id="{7168B979-0A52-4C83-A12D-C60DB94014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101850"/>
              <a:ext cx="4206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Q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1</a:t>
              </a:r>
              <a:endParaRPr lang="en-US" altLang="en-US" sz="1600">
                <a:latin typeface="Helvetica" panose="020B0604020202020204" pitchFamily="34" charset="0"/>
              </a:endParaRPr>
            </a:p>
          </p:txBody>
        </p:sp>
        <p:sp>
          <p:nvSpPr>
            <p:cNvPr id="32783" name="Text Box 6">
              <a:extLst>
                <a:ext uri="{FF2B5EF4-FFF2-40B4-BE49-F238E27FC236}">
                  <a16:creationId xmlns:a16="http://schemas.microsoft.com/office/drawing/2014/main" id="{9C8DE8F8-F837-474F-B7A9-C53B731E00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616200"/>
              <a:ext cx="40798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R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1</a:t>
              </a:r>
              <a:endParaRPr lang="en-US" altLang="en-US" sz="1600">
                <a:latin typeface="Helvetica" panose="020B0604020202020204" pitchFamily="34" charset="0"/>
              </a:endParaRPr>
            </a:p>
          </p:txBody>
        </p:sp>
        <p:sp>
          <p:nvSpPr>
            <p:cNvPr id="32784" name="Line 7">
              <a:extLst>
                <a:ext uri="{FF2B5EF4-FFF2-40B4-BE49-F238E27FC236}">
                  <a16:creationId xmlns:a16="http://schemas.microsoft.com/office/drawing/2014/main" id="{9A4D5724-CB3B-4BE7-9A85-1638305EC6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2513" y="22939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  <p:sp>
          <p:nvSpPr>
            <p:cNvPr id="32785" name="Line 8">
              <a:extLst>
                <a:ext uri="{FF2B5EF4-FFF2-40B4-BE49-F238E27FC236}">
                  <a16:creationId xmlns:a16="http://schemas.microsoft.com/office/drawing/2014/main" id="{5B22B326-3B34-4A50-8318-84A95B0B16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575" y="25352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</p:grpSp>
      <p:sp>
        <p:nvSpPr>
          <p:cNvPr id="32773" name="Rectangle 9">
            <a:extLst>
              <a:ext uri="{FF2B5EF4-FFF2-40B4-BE49-F238E27FC236}">
                <a16:creationId xmlns:a16="http://schemas.microsoft.com/office/drawing/2014/main" id="{02E7CE4A-CC8C-48DE-A237-2C98208BE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3419475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96938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Clr>
                <a:schemeClr val="accent2"/>
              </a:buClr>
            </a:pPr>
            <a:r>
              <a:rPr lang="en-US" altLang="en-US" i="1">
                <a:latin typeface="Helvetica" panose="020B0604020202020204" pitchFamily="34" charset="0"/>
              </a:rPr>
              <a:t>Q</a:t>
            </a:r>
            <a:r>
              <a:rPr lang="en-US" altLang="en-US" baseline="-25000">
                <a:latin typeface="Helvetica" panose="020B0604020202020204" pitchFamily="34" charset="0"/>
              </a:rPr>
              <a:t>1</a:t>
            </a:r>
            <a:r>
              <a:rPr lang="en-US" altLang="en-US">
                <a:latin typeface="Helvetica" panose="020B0604020202020204" pitchFamily="34" charset="0"/>
              </a:rPr>
              <a:t> = displacement into outer-index</a:t>
            </a:r>
          </a:p>
          <a:p>
            <a:pPr lvl="1">
              <a:buClr>
                <a:schemeClr val="accent2"/>
              </a:buClr>
            </a:pPr>
            <a:r>
              <a:rPr lang="en-US" altLang="en-US" i="1">
                <a:latin typeface="Helvetica" panose="020B0604020202020204" pitchFamily="34" charset="0"/>
              </a:rPr>
              <a:t>R</a:t>
            </a:r>
            <a:r>
              <a:rPr lang="en-US" altLang="en-US" baseline="-25000">
                <a:latin typeface="Helvetica" panose="020B0604020202020204" pitchFamily="34" charset="0"/>
              </a:rPr>
              <a:t>1</a:t>
            </a:r>
            <a:r>
              <a:rPr lang="en-US" altLang="en-US">
                <a:latin typeface="Helvetica" panose="020B0604020202020204" pitchFamily="34" charset="0"/>
              </a:rPr>
              <a:t> is used as follows:</a:t>
            </a:r>
          </a:p>
        </p:txBody>
      </p:sp>
      <p:grpSp>
        <p:nvGrpSpPr>
          <p:cNvPr id="32774" name="Group 2">
            <a:extLst>
              <a:ext uri="{FF2B5EF4-FFF2-40B4-BE49-F238E27FC236}">
                <a16:creationId xmlns:a16="http://schemas.microsoft.com/office/drawing/2014/main" id="{7B7BDC73-C94B-4E31-A8D5-D13287625F02}"/>
              </a:ext>
            </a:extLst>
          </p:cNvPr>
          <p:cNvGrpSpPr>
            <a:grpSpLocks/>
          </p:cNvGrpSpPr>
          <p:nvPr/>
        </p:nvGrpSpPr>
        <p:grpSpPr bwMode="auto">
          <a:xfrm>
            <a:off x="5186364" y="4116389"/>
            <a:ext cx="1641475" cy="852487"/>
            <a:chOff x="3662363" y="4116388"/>
            <a:chExt cx="1641475" cy="852487"/>
          </a:xfrm>
        </p:grpSpPr>
        <p:sp>
          <p:nvSpPr>
            <p:cNvPr id="32776" name="Text Box 10">
              <a:extLst>
                <a:ext uri="{FF2B5EF4-FFF2-40B4-BE49-F238E27FC236}">
                  <a16:creationId xmlns:a16="http://schemas.microsoft.com/office/drawing/2014/main" id="{BEE0CDE7-869F-478E-95F6-E91C4D9CE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R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1</a:t>
              </a:r>
              <a:r>
                <a:rPr lang="en-US" altLang="en-US" sz="1600">
                  <a:latin typeface="Helvetica" panose="020B0604020202020204" pitchFamily="34" charset="0"/>
                </a:rPr>
                <a:t> / 512</a:t>
              </a:r>
            </a:p>
          </p:txBody>
        </p:sp>
        <p:sp>
          <p:nvSpPr>
            <p:cNvPr id="32777" name="Text Box 11">
              <a:extLst>
                <a:ext uri="{FF2B5EF4-FFF2-40B4-BE49-F238E27FC236}">
                  <a16:creationId xmlns:a16="http://schemas.microsoft.com/office/drawing/2014/main" id="{27C7F6EE-4F71-49CC-8BAA-07B28FBA9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Q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2</a:t>
              </a:r>
              <a:endParaRPr lang="en-US" altLang="en-US" sz="1600">
                <a:latin typeface="Helvetica" panose="020B0604020202020204" pitchFamily="34" charset="0"/>
              </a:endParaRPr>
            </a:p>
          </p:txBody>
        </p:sp>
        <p:sp>
          <p:nvSpPr>
            <p:cNvPr id="32778" name="Text Box 12">
              <a:extLst>
                <a:ext uri="{FF2B5EF4-FFF2-40B4-BE49-F238E27FC236}">
                  <a16:creationId xmlns:a16="http://schemas.microsoft.com/office/drawing/2014/main" id="{461E7826-8417-48ED-B507-4BFBFFD03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00">
                  <a:latin typeface="Helvetica" panose="020B0604020202020204" pitchFamily="34" charset="0"/>
                </a:rPr>
                <a:t>R</a:t>
              </a:r>
              <a:r>
                <a:rPr lang="en-US" altLang="en-US" sz="1600" baseline="-25000">
                  <a:latin typeface="Helvetica" panose="020B0604020202020204" pitchFamily="34" charset="0"/>
                </a:rPr>
                <a:t>2</a:t>
              </a:r>
              <a:endParaRPr lang="en-US" altLang="en-US" sz="1600">
                <a:latin typeface="Helvetica" panose="020B0604020202020204" pitchFamily="34" charset="0"/>
              </a:endParaRPr>
            </a:p>
          </p:txBody>
        </p:sp>
        <p:sp>
          <p:nvSpPr>
            <p:cNvPr id="32779" name="Line 13">
              <a:extLst>
                <a:ext uri="{FF2B5EF4-FFF2-40B4-BE49-F238E27FC236}">
                  <a16:creationId xmlns:a16="http://schemas.microsoft.com/office/drawing/2014/main" id="{2744A9B4-5E1D-4497-8188-9F53948BE3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  <p:sp>
          <p:nvSpPr>
            <p:cNvPr id="32780" name="Line 14">
              <a:extLst>
                <a:ext uri="{FF2B5EF4-FFF2-40B4-BE49-F238E27FC236}">
                  <a16:creationId xmlns:a16="http://schemas.microsoft.com/office/drawing/2014/main" id="{0EC6222D-38A6-4B7F-B08E-59839680B5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IN"/>
            </a:p>
          </p:txBody>
        </p:sp>
      </p:grpSp>
      <p:sp>
        <p:nvSpPr>
          <p:cNvPr id="32775" name="Rectangle 15">
            <a:extLst>
              <a:ext uri="{FF2B5EF4-FFF2-40B4-BE49-F238E27FC236}">
                <a16:creationId xmlns:a16="http://schemas.microsoft.com/office/drawing/2014/main" id="{AC7B1D80-1555-4D64-A3D7-2F720B3C8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5075239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896938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buClr>
                <a:schemeClr val="accent2"/>
              </a:buClr>
            </a:pPr>
            <a:r>
              <a:rPr lang="en-US" altLang="en-US" i="1">
                <a:latin typeface="Helvetica" panose="020B0604020202020204" pitchFamily="34" charset="0"/>
              </a:rPr>
              <a:t>Q</a:t>
            </a:r>
            <a:r>
              <a:rPr lang="en-US" altLang="en-US" baseline="-25000">
                <a:latin typeface="Helvetica" panose="020B0604020202020204" pitchFamily="34" charset="0"/>
              </a:rPr>
              <a:t>2</a:t>
            </a:r>
            <a:r>
              <a:rPr lang="en-US" altLang="en-US">
                <a:latin typeface="Helvetica" panose="020B0604020202020204" pitchFamily="34" charset="0"/>
              </a:rPr>
              <a:t> = displacement into block of index table</a:t>
            </a:r>
          </a:p>
          <a:p>
            <a:pPr lvl="1">
              <a:buClr>
                <a:schemeClr val="accent2"/>
              </a:buClr>
            </a:pPr>
            <a:r>
              <a:rPr lang="en-US" altLang="en-US" i="1">
                <a:latin typeface="Helvetica" panose="020B0604020202020204" pitchFamily="34" charset="0"/>
              </a:rPr>
              <a:t>R</a:t>
            </a:r>
            <a:r>
              <a:rPr lang="en-US" altLang="en-US" baseline="-25000">
                <a:latin typeface="Helvetica" panose="020B0604020202020204" pitchFamily="34" charset="0"/>
              </a:rPr>
              <a:t>2</a:t>
            </a:r>
            <a:r>
              <a:rPr lang="en-US" altLang="en-US">
                <a:latin typeface="Helvetica" panose="020B0604020202020204" pitchFamily="34" charset="0"/>
              </a:rPr>
              <a:t> displacement into block of file: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ED38A91C-97F6-4E16-B21E-049B061D8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2700" y="277813"/>
            <a:ext cx="76581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Indexed Allocation – Mapping (Cont.)</a:t>
            </a:r>
          </a:p>
        </p:txBody>
      </p:sp>
      <p:pic>
        <p:nvPicPr>
          <p:cNvPr id="33795" name="Picture 3">
            <a:extLst>
              <a:ext uri="{FF2B5EF4-FFF2-40B4-BE49-F238E27FC236}">
                <a16:creationId xmlns:a16="http://schemas.microsoft.com/office/drawing/2014/main" id="{8B17BB98-81E7-4976-A3A2-F0FBFEBD6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9" y="1312864"/>
            <a:ext cx="6980237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7DB8EAD-2757-4D80-B614-083364E41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93925" y="230189"/>
            <a:ext cx="8229600" cy="10509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Combined Scheme:  UNIX UFS </a:t>
            </a:r>
            <a:br>
              <a:rPr lang="en-US" altLang="en-US" sz="2800"/>
            </a:br>
            <a:endParaRPr lang="en-US" altLang="en-US" sz="2800"/>
          </a:p>
        </p:txBody>
      </p:sp>
      <p:pic>
        <p:nvPicPr>
          <p:cNvPr id="34819" name="Picture 5">
            <a:extLst>
              <a:ext uri="{FF2B5EF4-FFF2-40B4-BE49-F238E27FC236}">
                <a16:creationId xmlns:a16="http://schemas.microsoft.com/office/drawing/2014/main" id="{01AB63E3-0484-45F9-90D4-3469502C2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1684339"/>
            <a:ext cx="5175250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3">
            <a:extLst>
              <a:ext uri="{FF2B5EF4-FFF2-40B4-BE49-F238E27FC236}">
                <a16:creationId xmlns:a16="http://schemas.microsoft.com/office/drawing/2014/main" id="{7901D407-2D29-43FD-9D22-5FD5F759A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5788025"/>
            <a:ext cx="793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More index blocks than can be addressed with 32-bit file pointer</a:t>
            </a:r>
          </a:p>
        </p:txBody>
      </p:sp>
      <p:sp>
        <p:nvSpPr>
          <p:cNvPr id="34821" name="TextBox 1">
            <a:extLst>
              <a:ext uri="{FF2B5EF4-FFF2-40B4-BE49-F238E27FC236}">
                <a16:creationId xmlns:a16="http://schemas.microsoft.com/office/drawing/2014/main" id="{C7BC41D2-2261-4FCC-BA48-03C4E29FB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5213" y="1111250"/>
            <a:ext cx="751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4K bytes per block, 32-bit addresses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5D76045A-96AE-45D3-BC82-9581E654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Performance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2FFFB9FC-3B98-49DD-A77B-FEC244F80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51" y="1138239"/>
            <a:ext cx="7154863" cy="4530725"/>
          </a:xfrm>
        </p:spPr>
        <p:txBody>
          <a:bodyPr/>
          <a:lstStyle/>
          <a:p>
            <a:r>
              <a:rPr lang="en-US" altLang="en-US"/>
              <a:t>Best method depends on file access type</a:t>
            </a:r>
          </a:p>
          <a:p>
            <a:pPr lvl="1"/>
            <a:r>
              <a:rPr lang="en-US" altLang="en-US"/>
              <a:t>Contiguous great for sequential and random</a:t>
            </a:r>
          </a:p>
          <a:p>
            <a:r>
              <a:rPr lang="en-US" altLang="en-US"/>
              <a:t>Linked good for sequential, not random</a:t>
            </a:r>
          </a:p>
          <a:p>
            <a:r>
              <a:rPr lang="en-US" altLang="en-US"/>
              <a:t>Declare access type at creation -&gt; select either contiguous or linked</a:t>
            </a:r>
          </a:p>
          <a:p>
            <a:r>
              <a:rPr lang="en-US" altLang="en-US"/>
              <a:t>Indexed more complex</a:t>
            </a:r>
          </a:p>
          <a:p>
            <a:pPr lvl="1"/>
            <a:r>
              <a:rPr lang="en-US" altLang="en-US"/>
              <a:t>Single block access could require 2 index block reads then data block read</a:t>
            </a:r>
          </a:p>
          <a:p>
            <a:pPr lvl="1"/>
            <a:r>
              <a:rPr lang="en-US" altLang="en-US"/>
              <a:t>Clustering can help improve throughput, reduce CPU overhead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3F391367-ED94-4052-AF9A-D503455E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825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Performance (Cont.)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D244759C-8BD5-46CD-84AB-5782FC40C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1" y="1138239"/>
            <a:ext cx="7470775" cy="4530725"/>
          </a:xfrm>
        </p:spPr>
        <p:txBody>
          <a:bodyPr/>
          <a:lstStyle/>
          <a:p>
            <a:r>
              <a:rPr lang="en-US" altLang="en-US"/>
              <a:t>Adding instructions to the execution path to save one disk I/O is reasonable</a:t>
            </a:r>
          </a:p>
          <a:p>
            <a:pPr lvl="1"/>
            <a:r>
              <a:rPr lang="en-US" altLang="en-US"/>
              <a:t>Intel Core i7 Extreme Edition 990x (2011) at 3.46Ghz = 159,000 MIPS</a:t>
            </a:r>
          </a:p>
          <a:p>
            <a:pPr lvl="2"/>
            <a:r>
              <a:rPr lang="en-US" altLang="en-US"/>
              <a:t>http://en.wikipedia.org/wiki/Instructions_per_second</a:t>
            </a:r>
          </a:p>
          <a:p>
            <a:pPr lvl="1"/>
            <a:r>
              <a:rPr lang="en-US" altLang="en-US"/>
              <a:t>Typical disk drive at 250 I/Os per second</a:t>
            </a:r>
          </a:p>
          <a:p>
            <a:pPr lvl="2"/>
            <a:r>
              <a:rPr lang="en-US" altLang="en-US"/>
              <a:t>159,000 MIPS / 250 = 630 million instructions during one disk I/O </a:t>
            </a:r>
          </a:p>
          <a:p>
            <a:pPr lvl="1"/>
            <a:r>
              <a:rPr lang="en-US" altLang="en-US"/>
              <a:t>Fast SSD drives provide 60,000 IOPS</a:t>
            </a:r>
          </a:p>
          <a:p>
            <a:pPr lvl="2"/>
            <a:r>
              <a:rPr lang="en-US" altLang="en-US"/>
              <a:t>159,000 MIPS / 60,000 = 2.65 millions instructions during one disk I/O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8AADBFAD-DDF4-45DA-8525-BF30A3E476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82876" y="198438"/>
            <a:ext cx="7527925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Free-Space Management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E4224FF-48E1-4DCA-8919-B5797B75C0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3150" y="1239838"/>
            <a:ext cx="8204200" cy="501650"/>
          </a:xfrm>
        </p:spPr>
        <p:txBody>
          <a:bodyPr>
            <a:normAutofit fontScale="25000" lnSpcReduction="20000"/>
          </a:bodyPr>
          <a:lstStyle/>
          <a:p>
            <a:r>
              <a:rPr lang="en-US" altLang="en-US"/>
              <a:t>File system maintains </a:t>
            </a:r>
            <a:r>
              <a:rPr lang="en-US" altLang="en-US" b="1">
                <a:solidFill>
                  <a:srgbClr val="3366FF"/>
                </a:solidFill>
              </a:rPr>
              <a:t>free-space list </a:t>
            </a:r>
            <a:r>
              <a:rPr lang="en-US" altLang="en-US"/>
              <a:t>to track available blocks/clusters</a:t>
            </a:r>
          </a:p>
          <a:p>
            <a:pPr lvl="1"/>
            <a:r>
              <a:rPr lang="en-US" altLang="en-US"/>
              <a:t>(Using term </a:t>
            </a:r>
            <a:r>
              <a:rPr lang="ja-JP" altLang="en-US"/>
              <a:t>“</a:t>
            </a:r>
            <a:r>
              <a:rPr lang="en-US" altLang="ja-JP"/>
              <a:t>block</a:t>
            </a:r>
            <a:r>
              <a:rPr lang="ja-JP" altLang="en-US"/>
              <a:t>”</a:t>
            </a:r>
            <a:r>
              <a:rPr lang="en-US" altLang="ja-JP"/>
              <a:t> for simplicity)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Bit vector </a:t>
            </a:r>
            <a:r>
              <a:rPr lang="en-US" altLang="en-US"/>
              <a:t>or </a:t>
            </a:r>
            <a:r>
              <a:rPr lang="en-US" altLang="en-US" b="1">
                <a:solidFill>
                  <a:srgbClr val="3366FF"/>
                </a:solidFill>
              </a:rPr>
              <a:t>bit map </a:t>
            </a:r>
            <a:r>
              <a:rPr lang="en-US" altLang="en-US"/>
              <a:t> (</a:t>
            </a:r>
            <a:r>
              <a:rPr lang="en-US" altLang="en-US" b="1" i="1"/>
              <a:t>n</a:t>
            </a:r>
            <a:r>
              <a:rPr lang="en-US" altLang="en-US"/>
              <a:t> blocks)</a:t>
            </a:r>
          </a:p>
        </p:txBody>
      </p:sp>
      <p:grpSp>
        <p:nvGrpSpPr>
          <p:cNvPr id="37892" name="Group 1">
            <a:extLst>
              <a:ext uri="{FF2B5EF4-FFF2-40B4-BE49-F238E27FC236}">
                <a16:creationId xmlns:a16="http://schemas.microsoft.com/office/drawing/2014/main" id="{2BEC6CF5-F318-457E-82CF-C06D0D97A7B6}"/>
              </a:ext>
            </a:extLst>
          </p:cNvPr>
          <p:cNvGrpSpPr>
            <a:grpSpLocks/>
          </p:cNvGrpSpPr>
          <p:nvPr/>
        </p:nvGrpSpPr>
        <p:grpSpPr bwMode="auto">
          <a:xfrm>
            <a:off x="4154488" y="2446339"/>
            <a:ext cx="3878262" cy="1944687"/>
            <a:chOff x="2784475" y="2216150"/>
            <a:chExt cx="3878263" cy="1944688"/>
          </a:xfrm>
        </p:grpSpPr>
        <p:sp>
          <p:nvSpPr>
            <p:cNvPr id="37896" name="Rectangle 4">
              <a:extLst>
                <a:ext uri="{FF2B5EF4-FFF2-40B4-BE49-F238E27FC236}">
                  <a16:creationId xmlns:a16="http://schemas.microsoft.com/office/drawing/2014/main" id="{318D9235-4968-45E6-9A51-77DB45E4A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83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897" name="Rectangle 5">
              <a:extLst>
                <a:ext uri="{FF2B5EF4-FFF2-40B4-BE49-F238E27FC236}">
                  <a16:creationId xmlns:a16="http://schemas.microsoft.com/office/drawing/2014/main" id="{F24D5C44-37E6-495D-990A-22AD18B0C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898" name="Rectangle 6">
              <a:extLst>
                <a:ext uri="{FF2B5EF4-FFF2-40B4-BE49-F238E27FC236}">
                  <a16:creationId xmlns:a16="http://schemas.microsoft.com/office/drawing/2014/main" id="{261A82B9-56D0-495A-9644-570D98183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5063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899" name="Rectangle 7">
              <a:extLst>
                <a:ext uri="{FF2B5EF4-FFF2-40B4-BE49-F238E27FC236}">
                  <a16:creationId xmlns:a16="http://schemas.microsoft.com/office/drawing/2014/main" id="{DBC8F5C5-9061-496D-9DC9-B2620BC8F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675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900" name="Rectangle 8">
              <a:extLst>
                <a:ext uri="{FF2B5EF4-FFF2-40B4-BE49-F238E27FC236}">
                  <a16:creationId xmlns:a16="http://schemas.microsoft.com/office/drawing/2014/main" id="{7316AD63-3C01-4074-8D13-5D6956538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901" name="Rectangle 9">
              <a:extLst>
                <a:ext uri="{FF2B5EF4-FFF2-40B4-BE49-F238E27FC236}">
                  <a16:creationId xmlns:a16="http://schemas.microsoft.com/office/drawing/2014/main" id="{C05AF9A2-FAFB-4629-9726-CD53C92BF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902" name="Rectangle 10">
              <a:extLst>
                <a:ext uri="{FF2B5EF4-FFF2-40B4-BE49-F238E27FC236}">
                  <a16:creationId xmlns:a16="http://schemas.microsoft.com/office/drawing/2014/main" id="{2AB72BB7-0C0A-4EE1-8324-8B644AEF0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627313"/>
              <a:ext cx="1219200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Helvetica" panose="020B0604020202020204" pitchFamily="34" charset="0"/>
                </a:rPr>
                <a:t>…</a:t>
              </a:r>
              <a:endParaRPr lang="en-US" altLang="en-US">
                <a:latin typeface="Helvetica" panose="020B0604020202020204" pitchFamily="34" charset="0"/>
              </a:endParaRPr>
            </a:p>
          </p:txBody>
        </p:sp>
        <p:sp>
          <p:nvSpPr>
            <p:cNvPr id="37903" name="Rectangle 11">
              <a:extLst>
                <a:ext uri="{FF2B5EF4-FFF2-40B4-BE49-F238E27FC236}">
                  <a16:creationId xmlns:a16="http://schemas.microsoft.com/office/drawing/2014/main" id="{8C135233-3F80-4473-BCD6-354B0D34D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904" name="Text Box 12">
              <a:extLst>
                <a:ext uri="{FF2B5EF4-FFF2-40B4-BE49-F238E27FC236}">
                  <a16:creationId xmlns:a16="http://schemas.microsoft.com/office/drawing/2014/main" id="{AEACA83B-EB50-4D2E-846D-5A57DF755D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0</a:t>
              </a:r>
            </a:p>
          </p:txBody>
        </p:sp>
        <p:sp>
          <p:nvSpPr>
            <p:cNvPr id="37905" name="Text Box 13">
              <a:extLst>
                <a:ext uri="{FF2B5EF4-FFF2-40B4-BE49-F238E27FC236}">
                  <a16:creationId xmlns:a16="http://schemas.microsoft.com/office/drawing/2014/main" id="{DAFFFCE4-2D51-468B-9B32-AC25894B0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48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37906" name="Text Box 14">
              <a:extLst>
                <a:ext uri="{FF2B5EF4-FFF2-40B4-BE49-F238E27FC236}">
                  <a16:creationId xmlns:a16="http://schemas.microsoft.com/office/drawing/2014/main" id="{D935A6D1-3D0F-4BA9-88A5-249564B4C5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2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37907" name="Text Box 15">
              <a:extLst>
                <a:ext uri="{FF2B5EF4-FFF2-40B4-BE49-F238E27FC236}">
                  <a16:creationId xmlns:a16="http://schemas.microsoft.com/office/drawing/2014/main" id="{99345A59-34E2-42AC-8E95-A41D8A3BA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513" y="2216150"/>
              <a:ext cx="5302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b="1" i="1">
                  <a:latin typeface="Helvetica" panose="020B0604020202020204" pitchFamily="34" charset="0"/>
                </a:rPr>
                <a:t>n</a:t>
              </a:r>
              <a:r>
                <a:rPr lang="en-US" altLang="en-US">
                  <a:latin typeface="Helvetica" panose="020B0604020202020204" pitchFamily="34" charset="0"/>
                </a:rPr>
                <a:t>-1</a:t>
              </a:r>
            </a:p>
          </p:txBody>
        </p:sp>
        <p:sp>
          <p:nvSpPr>
            <p:cNvPr id="37908" name="Text Box 16">
              <a:extLst>
                <a:ext uri="{FF2B5EF4-FFF2-40B4-BE49-F238E27FC236}">
                  <a16:creationId xmlns:a16="http://schemas.microsoft.com/office/drawing/2014/main" id="{528A3628-120A-4BA6-A6B3-47200C6152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75" y="3479800"/>
              <a:ext cx="8191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bit[</a:t>
              </a:r>
              <a:r>
                <a:rPr lang="en-US" altLang="en-US" b="1" i="1">
                  <a:latin typeface="Helvetica" panose="020B0604020202020204" pitchFamily="34" charset="0"/>
                </a:rPr>
                <a:t>i</a:t>
              </a:r>
              <a:r>
                <a:rPr lang="en-US" altLang="en-US">
                  <a:latin typeface="Helvetica" panose="020B0604020202020204" pitchFamily="34" charset="0"/>
                </a:rPr>
                <a:t>] =</a:t>
              </a:r>
            </a:p>
          </p:txBody>
        </p:sp>
        <p:sp>
          <p:nvSpPr>
            <p:cNvPr id="37909" name="Text Box 17">
              <a:extLst>
                <a:ext uri="{FF2B5EF4-FFF2-40B4-BE49-F238E27FC236}">
                  <a16:creationId xmlns:a16="http://schemas.microsoft.com/office/drawing/2014/main" id="{5BE1F30F-F4A2-4536-87FB-EE3B68679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142456" y="3482182"/>
              <a:ext cx="9572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2000">
                  <a:latin typeface="Helvetica" panose="020B0604020202020204" pitchFamily="34" charset="0"/>
                  <a:sym typeface="MT Extra" panose="05050102010205020202" pitchFamily="18" charset="2"/>
                </a:rPr>
                <a:t></a:t>
              </a:r>
              <a:endParaRPr lang="en-US" altLang="en-US" sz="5400">
                <a:latin typeface="Helvetica" panose="020B0604020202020204" pitchFamily="34" charset="0"/>
                <a:sym typeface="Monotype Sorts" pitchFamily="-84" charset="2"/>
              </a:endParaRPr>
            </a:p>
          </p:txBody>
        </p:sp>
        <p:sp>
          <p:nvSpPr>
            <p:cNvPr id="37910" name="Text Box 18">
              <a:extLst>
                <a:ext uri="{FF2B5EF4-FFF2-40B4-BE49-F238E27FC236}">
                  <a16:creationId xmlns:a16="http://schemas.microsoft.com/office/drawing/2014/main" id="{30A3AEFB-9FDE-4C04-BE2A-092D57799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9850" y="3281363"/>
              <a:ext cx="2451100" cy="78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1 </a:t>
              </a:r>
              <a:r>
                <a:rPr lang="en-US" altLang="en-US">
                  <a:latin typeface="Helvetica" panose="020B0604020202020204" pitchFamily="34" charset="0"/>
                  <a:sym typeface="Symbol" panose="05050102010706020507" pitchFamily="18" charset="2"/>
                </a:rPr>
                <a:t> block[</a:t>
              </a:r>
              <a:r>
                <a:rPr lang="en-US" altLang="en-US" b="1" i="1">
                  <a:latin typeface="Helvetica" panose="020B0604020202020204" pitchFamily="34" charset="0"/>
                  <a:sym typeface="Symbol" panose="05050102010706020507" pitchFamily="18" charset="2"/>
                </a:rPr>
                <a:t>i</a:t>
              </a:r>
              <a:r>
                <a:rPr lang="en-US" altLang="en-US">
                  <a:latin typeface="Helvetica" panose="020B0604020202020204" pitchFamily="34" charset="0"/>
                  <a:sym typeface="Symbol" panose="05050102010706020507" pitchFamily="18" charset="2"/>
                </a:rPr>
                <a:t>] free</a:t>
              </a:r>
            </a:p>
            <a:p>
              <a:pPr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  <a:sym typeface="Symbol" panose="05050102010706020507" pitchFamily="18" charset="2"/>
                </a:rPr>
                <a:t>0 </a:t>
              </a:r>
              <a:r>
                <a:rPr lang="en-US" altLang="en-US">
                  <a:latin typeface="Helvetica" panose="020B0604020202020204" pitchFamily="34" charset="0"/>
                </a:rPr>
                <a:t> </a:t>
              </a:r>
              <a:r>
                <a:rPr lang="en-US" altLang="en-US">
                  <a:latin typeface="Helvetica" panose="020B0604020202020204" pitchFamily="34" charset="0"/>
                  <a:sym typeface="Symbol" panose="05050102010706020507" pitchFamily="18" charset="2"/>
                </a:rPr>
                <a:t> block[</a:t>
              </a:r>
              <a:r>
                <a:rPr lang="en-US" altLang="en-US" b="1" i="1">
                  <a:latin typeface="Helvetica" panose="020B0604020202020204" pitchFamily="34" charset="0"/>
                  <a:sym typeface="Symbol" panose="05050102010706020507" pitchFamily="18" charset="2"/>
                </a:rPr>
                <a:t>i</a:t>
              </a:r>
              <a:r>
                <a:rPr lang="en-US" altLang="en-US">
                  <a:latin typeface="Helvetica" panose="020B0604020202020204" pitchFamily="34" charset="0"/>
                  <a:sym typeface="Symbol" panose="05050102010706020507" pitchFamily="18" charset="2"/>
                </a:rPr>
                <a:t>] occupied</a:t>
              </a:r>
            </a:p>
          </p:txBody>
        </p:sp>
      </p:grpSp>
      <p:sp>
        <p:nvSpPr>
          <p:cNvPr id="37893" name="Rectangle 19">
            <a:extLst>
              <a:ext uri="{FF2B5EF4-FFF2-40B4-BE49-F238E27FC236}">
                <a16:creationId xmlns:a16="http://schemas.microsoft.com/office/drawing/2014/main" id="{93B38175-E7BB-41D9-9A41-932405D4B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650" y="4427539"/>
            <a:ext cx="70294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en-US">
                <a:latin typeface="Helvetica" panose="020B0604020202020204" pitchFamily="34" charset="0"/>
              </a:rPr>
              <a:t>Block number calculation</a:t>
            </a:r>
          </a:p>
        </p:txBody>
      </p:sp>
      <p:sp>
        <p:nvSpPr>
          <p:cNvPr id="37894" name="Text Box 20">
            <a:extLst>
              <a:ext uri="{FF2B5EF4-FFF2-40B4-BE49-F238E27FC236}">
                <a16:creationId xmlns:a16="http://schemas.microsoft.com/office/drawing/2014/main" id="{32B0E183-2012-4080-B322-875D72E83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7051" y="4956176"/>
            <a:ext cx="3076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Helvetica" panose="020B0604020202020204" pitchFamily="34" charset="0"/>
              </a:rPr>
              <a:t>(number of bits per word) *</a:t>
            </a:r>
          </a:p>
          <a:p>
            <a:r>
              <a:rPr lang="en-US" altLang="en-US">
                <a:latin typeface="Helvetica" panose="020B0604020202020204" pitchFamily="34" charset="0"/>
              </a:rPr>
              <a:t>(number of 0-value words) +</a:t>
            </a:r>
          </a:p>
          <a:p>
            <a:r>
              <a:rPr lang="en-US" altLang="en-US">
                <a:latin typeface="Helvetica" panose="020B0604020202020204" pitchFamily="34" charset="0"/>
              </a:rPr>
              <a:t>offset of first 1 bit</a:t>
            </a:r>
          </a:p>
        </p:txBody>
      </p:sp>
      <p:sp>
        <p:nvSpPr>
          <p:cNvPr id="37895" name="Rectangle 19">
            <a:extLst>
              <a:ext uri="{FF2B5EF4-FFF2-40B4-BE49-F238E27FC236}">
                <a16:creationId xmlns:a16="http://schemas.microsoft.com/office/drawing/2014/main" id="{8F0F92FD-57BE-438D-9BE9-95381E412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50" y="5832476"/>
            <a:ext cx="702945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</a:pPr>
            <a:r>
              <a:rPr kumimoji="1" lang="en-US" altLang="en-US">
                <a:latin typeface="Helvetica" panose="020B0604020202020204" pitchFamily="34" charset="0"/>
              </a:rPr>
              <a:t>CPUs have instructions to return offset within word of first </a:t>
            </a:r>
            <a:r>
              <a:rPr kumimoji="1" lang="ja-JP" altLang="en-US">
                <a:latin typeface="Helvetica" panose="020B0604020202020204" pitchFamily="34" charset="0"/>
              </a:rPr>
              <a:t>“</a:t>
            </a:r>
            <a:r>
              <a:rPr kumimoji="1" lang="en-US" altLang="ja-JP">
                <a:latin typeface="Helvetica" panose="020B0604020202020204" pitchFamily="34" charset="0"/>
              </a:rPr>
              <a:t>1</a:t>
            </a:r>
            <a:r>
              <a:rPr kumimoji="1" lang="ja-JP" altLang="en-US">
                <a:latin typeface="Helvetica" panose="020B0604020202020204" pitchFamily="34" charset="0"/>
              </a:rPr>
              <a:t>”</a:t>
            </a:r>
            <a:r>
              <a:rPr kumimoji="1" lang="en-US" altLang="ja-JP">
                <a:latin typeface="Helvetica" panose="020B0604020202020204" pitchFamily="34" charset="0"/>
              </a:rPr>
              <a:t> bit</a:t>
            </a:r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386901D2-47C2-42EE-97B2-B3A4D0B840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19388" y="214313"/>
            <a:ext cx="74914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Free-Space Management (Cont.)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1691577-30AD-409E-B0DF-213C21717C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93951" y="1169989"/>
            <a:ext cx="6854825" cy="4530725"/>
          </a:xfrm>
        </p:spPr>
        <p:txBody>
          <a:bodyPr/>
          <a:lstStyle/>
          <a:p>
            <a:pPr>
              <a:tabLst>
                <a:tab pos="1311275" algn="l"/>
              </a:tabLst>
            </a:pPr>
            <a:r>
              <a:rPr lang="en-US" altLang="en-US"/>
              <a:t>Bit map requires extra space</a:t>
            </a:r>
          </a:p>
          <a:p>
            <a:pPr lvl="1">
              <a:tabLst>
                <a:tab pos="1311275" algn="l"/>
              </a:tabLst>
            </a:pPr>
            <a:r>
              <a:rPr lang="en-US" altLang="en-US"/>
              <a:t>Example: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/>
              <a:t>		block size = 4KB =  2</a:t>
            </a:r>
            <a:r>
              <a:rPr lang="en-US" altLang="en-US" baseline="30000"/>
              <a:t>12</a:t>
            </a:r>
            <a:r>
              <a:rPr lang="en-US" altLang="en-US"/>
              <a:t> bytes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/>
              <a:t>		disk size = 2</a:t>
            </a:r>
            <a:r>
              <a:rPr lang="en-US" altLang="en-US" baseline="30000"/>
              <a:t>40</a:t>
            </a:r>
            <a:r>
              <a:rPr lang="en-US" altLang="en-US"/>
              <a:t> bytes (1 terabyte)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/>
              <a:t>		</a:t>
            </a:r>
            <a:r>
              <a:rPr lang="en-US" altLang="en-US" b="1" i="1"/>
              <a:t>n</a:t>
            </a:r>
            <a:r>
              <a:rPr lang="en-US" altLang="en-US"/>
              <a:t> = 2</a:t>
            </a:r>
            <a:r>
              <a:rPr lang="en-US" altLang="en-US" baseline="30000"/>
              <a:t>40</a:t>
            </a:r>
            <a:r>
              <a:rPr lang="en-US" altLang="en-US"/>
              <a:t>/2</a:t>
            </a:r>
            <a:r>
              <a:rPr lang="en-US" altLang="en-US" baseline="30000"/>
              <a:t>12</a:t>
            </a:r>
            <a:r>
              <a:rPr lang="en-US" altLang="en-US"/>
              <a:t> = 2</a:t>
            </a:r>
            <a:r>
              <a:rPr lang="en-US" altLang="en-US" baseline="30000"/>
              <a:t>28</a:t>
            </a:r>
            <a:r>
              <a:rPr lang="en-US" altLang="en-US"/>
              <a:t> bits (or 32MB)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/>
              <a:t>		if clusters of 4 blocks -&gt; 8MB of memory</a:t>
            </a:r>
          </a:p>
          <a:p>
            <a:pPr>
              <a:buNone/>
              <a:tabLst>
                <a:tab pos="1311275" algn="l"/>
              </a:tabLst>
            </a:pPr>
            <a:endParaRPr lang="en-US" altLang="en-US" sz="900"/>
          </a:p>
          <a:p>
            <a:pPr>
              <a:tabLst>
                <a:tab pos="1311275" algn="l"/>
              </a:tabLst>
            </a:pPr>
            <a:r>
              <a:rPr lang="en-US" altLang="en-US"/>
              <a:t>Easy to get contiguous files</a:t>
            </a:r>
          </a:p>
          <a:p>
            <a:pPr>
              <a:buNone/>
              <a:tabLst>
                <a:tab pos="1311275" algn="l"/>
              </a:tabLst>
            </a:pPr>
            <a:r>
              <a:rPr lang="en-US" altLang="en-US" sz="800"/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3625052-A3CE-4428-88E6-A3120A496E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7288" y="182563"/>
            <a:ext cx="7783512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Linked Free Space List on Disk</a:t>
            </a:r>
            <a:endParaRPr lang="en-US" altLang="en-US" sz="2400"/>
          </a:p>
        </p:txBody>
      </p:sp>
      <p:pic>
        <p:nvPicPr>
          <p:cNvPr id="39939" name="Picture 4" descr="11">
            <a:extLst>
              <a:ext uri="{FF2B5EF4-FFF2-40B4-BE49-F238E27FC236}">
                <a16:creationId xmlns:a16="http://schemas.microsoft.com/office/drawing/2014/main" id="{4B05D666-4E2D-4C81-9ADA-EDE64333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1431925"/>
            <a:ext cx="3586162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3">
            <a:extLst>
              <a:ext uri="{FF2B5EF4-FFF2-40B4-BE49-F238E27FC236}">
                <a16:creationId xmlns:a16="http://schemas.microsoft.com/office/drawing/2014/main" id="{C92DA83C-917B-4E33-BD32-E00432A0C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1028701"/>
            <a:ext cx="37306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tabLst>
                <a:tab pos="18748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tabLst>
                <a:tab pos="18748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tabLst>
                <a:tab pos="18748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tabLst>
                <a:tab pos="18748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tabLst>
                <a:tab pos="18748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48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48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48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874838" algn="l"/>
              </a:tabLs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None/>
            </a:pPr>
            <a:r>
              <a:rPr kumimoji="1" lang="en-US" altLang="en-US" sz="800">
                <a:latin typeface="Helvetica" panose="020B060402020202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Linked list (free list)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>
                <a:latin typeface="Helvetica" panose="020B0604020202020204" pitchFamily="34" charset="0"/>
              </a:rPr>
              <a:t>Cannot get contiguous space easily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>
                <a:latin typeface="Helvetica" panose="020B0604020202020204" pitchFamily="34" charset="0"/>
              </a:rPr>
              <a:t>No waste of space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>
                <a:latin typeface="Helvetica" panose="020B0604020202020204" pitchFamily="34" charset="0"/>
              </a:rPr>
              <a:t>No need to traverse the entire list (if # free blocks recorded)</a:t>
            </a:r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sz="80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D82530B-0E54-46E1-8931-7174592199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1909" y="239749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File Operations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7DAB2CA-5895-49F7-9AFA-D5AA30392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9737" y="1219623"/>
            <a:ext cx="7688427" cy="45307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File is an </a:t>
            </a:r>
            <a:r>
              <a:rPr lang="en-US" altLang="en-US" b="1" dirty="0"/>
              <a:t>abstract data type</a:t>
            </a:r>
          </a:p>
          <a:p>
            <a:r>
              <a:rPr lang="en-US" altLang="en-US" b="1" dirty="0"/>
              <a:t>Create</a:t>
            </a:r>
          </a:p>
          <a:p>
            <a:r>
              <a:rPr lang="en-US" altLang="en-US" b="1" dirty="0"/>
              <a:t>Write – </a:t>
            </a:r>
            <a:r>
              <a:rPr lang="en-US" altLang="en-US" dirty="0"/>
              <a:t>at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location</a:t>
            </a:r>
          </a:p>
          <a:p>
            <a:r>
              <a:rPr lang="en-US" altLang="en-US" b="1" dirty="0"/>
              <a:t>Read – </a:t>
            </a:r>
            <a:r>
              <a:rPr lang="en-US" altLang="en-US" dirty="0"/>
              <a:t>at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pointer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location</a:t>
            </a:r>
          </a:p>
          <a:p>
            <a:r>
              <a:rPr lang="en-US" altLang="en-US" b="1" dirty="0"/>
              <a:t>Reposition within file -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seek</a:t>
            </a:r>
          </a:p>
          <a:p>
            <a:r>
              <a:rPr lang="en-US" altLang="en-US" b="1" dirty="0"/>
              <a:t>Delete</a:t>
            </a:r>
          </a:p>
          <a:p>
            <a:r>
              <a:rPr lang="en-US" altLang="en-US" b="1" dirty="0"/>
              <a:t>Truncate</a:t>
            </a:r>
          </a:p>
          <a:p>
            <a:r>
              <a:rPr lang="en-US" altLang="en-US" b="1" i="1" dirty="0"/>
              <a:t>Open(F</a:t>
            </a:r>
            <a:r>
              <a:rPr lang="en-US" altLang="en-US" b="1" i="1" baseline="-25000" dirty="0"/>
              <a:t>i</a:t>
            </a:r>
            <a:r>
              <a:rPr lang="en-US" altLang="en-US" b="1" i="1" dirty="0"/>
              <a:t>)</a:t>
            </a:r>
            <a:r>
              <a:rPr lang="en-US" altLang="en-US" b="1" dirty="0"/>
              <a:t> </a:t>
            </a:r>
            <a:r>
              <a:rPr lang="en-US" altLang="en-US" dirty="0"/>
              <a:t>– search the directory structure on disk for entry </a:t>
            </a:r>
            <a:r>
              <a:rPr lang="en-US" altLang="en-US" b="1" i="1" dirty="0"/>
              <a:t>F</a:t>
            </a:r>
            <a:r>
              <a:rPr lang="en-US" altLang="en-US" b="1" i="1" baseline="-25000" dirty="0"/>
              <a:t>i</a:t>
            </a:r>
            <a:r>
              <a:rPr lang="en-US" altLang="en-US" dirty="0"/>
              <a:t>, and move the content of entry to memory</a:t>
            </a:r>
          </a:p>
          <a:p>
            <a:r>
              <a:rPr lang="en-US" altLang="en-US" b="1" i="1" dirty="0"/>
              <a:t>Close (F</a:t>
            </a:r>
            <a:r>
              <a:rPr lang="en-US" altLang="en-US" b="1" i="1" baseline="-25000" dirty="0"/>
              <a:t>i</a:t>
            </a:r>
            <a:r>
              <a:rPr lang="en-US" altLang="en-US" b="1" i="1" dirty="0"/>
              <a:t>)</a:t>
            </a:r>
            <a:r>
              <a:rPr lang="en-US" altLang="en-US" b="1" dirty="0"/>
              <a:t> </a:t>
            </a:r>
            <a:r>
              <a:rPr lang="en-US" altLang="en-US" dirty="0"/>
              <a:t>– move the content of entry</a:t>
            </a:r>
            <a:r>
              <a:rPr lang="en-US" altLang="en-US" b="1" dirty="0"/>
              <a:t> </a:t>
            </a:r>
            <a:r>
              <a:rPr lang="en-US" altLang="en-US" b="1" i="1" dirty="0"/>
              <a:t>F</a:t>
            </a:r>
            <a:r>
              <a:rPr lang="en-US" altLang="en-US" b="1" i="1" baseline="-25000" dirty="0"/>
              <a:t>i</a:t>
            </a:r>
            <a:r>
              <a:rPr lang="en-US" altLang="en-US" b="1" dirty="0"/>
              <a:t> </a:t>
            </a:r>
            <a:r>
              <a:rPr lang="en-US" altLang="en-US" dirty="0"/>
              <a:t>in memory to directory structure on disk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58997DDD-8517-48DA-A686-8849A313B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150" y="1825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Free-Space Management (Cont.)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031176FC-674C-4CCE-8465-A4678B3A9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450" y="1233489"/>
            <a:ext cx="7423150" cy="4530725"/>
          </a:xfrm>
        </p:spPr>
        <p:txBody>
          <a:bodyPr>
            <a:normAutofit lnSpcReduction="10000"/>
          </a:bodyPr>
          <a:lstStyle/>
          <a:p>
            <a:pPr>
              <a:tabLst>
                <a:tab pos="1311275" algn="l"/>
              </a:tabLst>
            </a:pPr>
            <a:r>
              <a:rPr lang="en-US" altLang="en-US"/>
              <a:t>Grouping </a:t>
            </a:r>
          </a:p>
          <a:p>
            <a:pPr lvl="1">
              <a:tabLst>
                <a:tab pos="1311275" algn="l"/>
              </a:tabLst>
            </a:pPr>
            <a:r>
              <a:rPr lang="en-US" altLang="en-US"/>
              <a:t>Modify linked list to store address of next </a:t>
            </a:r>
            <a:r>
              <a:rPr lang="en-US" altLang="en-US" i="1"/>
              <a:t>n-1</a:t>
            </a:r>
            <a:r>
              <a:rPr lang="en-US" altLang="en-US"/>
              <a:t> free blocks in first free block, plus a pointer to next block that contains free-block-pointers (like this one)</a:t>
            </a:r>
          </a:p>
          <a:p>
            <a:pPr>
              <a:tabLst>
                <a:tab pos="1311275" algn="l"/>
              </a:tabLst>
            </a:pPr>
            <a:endParaRPr lang="en-US" altLang="en-US" sz="800"/>
          </a:p>
          <a:p>
            <a:pPr>
              <a:tabLst>
                <a:tab pos="1311275" algn="l"/>
              </a:tabLst>
            </a:pPr>
            <a:r>
              <a:rPr lang="en-US" altLang="en-US"/>
              <a:t>Counting</a:t>
            </a:r>
          </a:p>
          <a:p>
            <a:pPr lvl="1">
              <a:tabLst>
                <a:tab pos="1311275" algn="l"/>
              </a:tabLst>
            </a:pPr>
            <a:r>
              <a:rPr lang="en-US" altLang="en-US"/>
              <a:t>Because space is frequently contiguously used and freed,  with contiguous-allocation allocation, extents, or clustering</a:t>
            </a:r>
          </a:p>
          <a:p>
            <a:pPr lvl="2">
              <a:tabLst>
                <a:tab pos="1311275" algn="l"/>
              </a:tabLst>
            </a:pPr>
            <a:r>
              <a:rPr lang="en-US" altLang="en-US"/>
              <a:t>Keep address of first free block and count of following free blocks</a:t>
            </a:r>
          </a:p>
          <a:p>
            <a:pPr lvl="2">
              <a:tabLst>
                <a:tab pos="1311275" algn="l"/>
              </a:tabLst>
            </a:pPr>
            <a:r>
              <a:rPr lang="en-US" altLang="en-US"/>
              <a:t>Free space list then has entries containing addresses and counts</a:t>
            </a:r>
          </a:p>
          <a:p>
            <a:pPr>
              <a:tabLst>
                <a:tab pos="1311275" algn="l"/>
              </a:tabLst>
            </a:pPr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329AFFE4-09CF-45BA-BB48-B7097B61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38" y="1825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Free-Space Management (Cont.)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863A84B3-92FE-441C-B781-6B340396B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1" y="1108076"/>
            <a:ext cx="7896225" cy="5040313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1311275" algn="l"/>
              </a:tabLst>
            </a:pPr>
            <a:r>
              <a:rPr lang="en-US" altLang="en-US"/>
              <a:t>Space Maps</a:t>
            </a:r>
          </a:p>
          <a:p>
            <a:pPr lvl="1">
              <a:tabLst>
                <a:tab pos="1311275" algn="l"/>
              </a:tabLst>
            </a:pPr>
            <a:r>
              <a:rPr lang="en-US" altLang="en-US"/>
              <a:t>Used in </a:t>
            </a:r>
            <a:r>
              <a:rPr lang="en-US" altLang="en-US" b="1">
                <a:solidFill>
                  <a:srgbClr val="3366FF"/>
                </a:solidFill>
              </a:rPr>
              <a:t>ZFS</a:t>
            </a:r>
          </a:p>
          <a:p>
            <a:pPr lvl="1">
              <a:tabLst>
                <a:tab pos="1311275" algn="l"/>
              </a:tabLst>
            </a:pPr>
            <a:r>
              <a:rPr lang="en-US" altLang="en-US"/>
              <a:t>Consider meta-data I/O on very large file systems</a:t>
            </a:r>
          </a:p>
          <a:p>
            <a:pPr lvl="2">
              <a:tabLst>
                <a:tab pos="1311275" algn="l"/>
              </a:tabLst>
            </a:pPr>
            <a:r>
              <a:rPr lang="en-US" altLang="en-US"/>
              <a:t>Full data structures like bit maps couldn</a:t>
            </a:r>
            <a:r>
              <a:rPr lang="ja-JP" altLang="en-US"/>
              <a:t>’</a:t>
            </a:r>
            <a:r>
              <a:rPr lang="en-US" altLang="ja-JP"/>
              <a:t>t fit in memory -&gt; thousands of I/Os</a:t>
            </a:r>
          </a:p>
          <a:p>
            <a:pPr lvl="1">
              <a:tabLst>
                <a:tab pos="1311275" algn="l"/>
              </a:tabLst>
            </a:pPr>
            <a:r>
              <a:rPr lang="en-US" altLang="en-US"/>
              <a:t>Divides device space into </a:t>
            </a:r>
            <a:r>
              <a:rPr lang="en-US" altLang="en-US" b="1">
                <a:solidFill>
                  <a:srgbClr val="3366FF"/>
                </a:solidFill>
              </a:rPr>
              <a:t>metaslab </a:t>
            </a:r>
            <a:r>
              <a:rPr lang="en-US" altLang="en-US"/>
              <a:t>units and manages metaslabs</a:t>
            </a:r>
          </a:p>
          <a:p>
            <a:pPr lvl="2">
              <a:tabLst>
                <a:tab pos="1311275" algn="l"/>
              </a:tabLst>
            </a:pPr>
            <a:r>
              <a:rPr lang="en-US" altLang="en-US"/>
              <a:t>Given volume can contain hundreds of metaslabs</a:t>
            </a:r>
          </a:p>
          <a:p>
            <a:pPr lvl="1">
              <a:tabLst>
                <a:tab pos="1311275" algn="l"/>
              </a:tabLst>
            </a:pPr>
            <a:r>
              <a:rPr lang="en-US" altLang="en-US"/>
              <a:t>Each metaslab has associated space map</a:t>
            </a:r>
          </a:p>
          <a:p>
            <a:pPr lvl="2">
              <a:tabLst>
                <a:tab pos="1311275" algn="l"/>
              </a:tabLst>
            </a:pPr>
            <a:r>
              <a:rPr lang="en-US" altLang="en-US"/>
              <a:t>Uses counting algorithm</a:t>
            </a:r>
          </a:p>
          <a:p>
            <a:pPr lvl="1">
              <a:tabLst>
                <a:tab pos="1311275" algn="l"/>
              </a:tabLst>
            </a:pPr>
            <a:r>
              <a:rPr lang="en-US" altLang="en-US"/>
              <a:t>But records to log file rather than file system</a:t>
            </a:r>
          </a:p>
          <a:p>
            <a:pPr lvl="2">
              <a:tabLst>
                <a:tab pos="1311275" algn="l"/>
              </a:tabLst>
            </a:pPr>
            <a:r>
              <a:rPr lang="en-US" altLang="en-US"/>
              <a:t>Log of all block activity, in time order, in counting format</a:t>
            </a:r>
          </a:p>
          <a:p>
            <a:pPr lvl="1">
              <a:tabLst>
                <a:tab pos="1311275" algn="l"/>
              </a:tabLst>
            </a:pPr>
            <a:r>
              <a:rPr lang="en-US" altLang="en-US"/>
              <a:t>Metaslab activity -&gt; load space map into memory in balanced-tree structure, indexed  by offset</a:t>
            </a:r>
          </a:p>
          <a:p>
            <a:pPr lvl="2">
              <a:tabLst>
                <a:tab pos="1311275" algn="l"/>
              </a:tabLst>
            </a:pPr>
            <a:r>
              <a:rPr lang="en-US" altLang="en-US"/>
              <a:t>Replay log into that structure</a:t>
            </a:r>
          </a:p>
          <a:p>
            <a:pPr lvl="2">
              <a:tabLst>
                <a:tab pos="1311275" algn="l"/>
              </a:tabLst>
            </a:pPr>
            <a:r>
              <a:rPr lang="en-US" altLang="en-US"/>
              <a:t>Combine contiguous free blocks into single entry</a:t>
            </a:r>
          </a:p>
          <a:p>
            <a:pPr lvl="2">
              <a:tabLst>
                <a:tab pos="1311275" algn="l"/>
              </a:tabLst>
            </a:pPr>
            <a:endParaRPr lang="en-US" altLang="en-US"/>
          </a:p>
          <a:p>
            <a:pPr lvl="1">
              <a:tabLst>
                <a:tab pos="1311275" algn="l"/>
              </a:tabLst>
            </a:pPr>
            <a:endParaRPr lang="en-US" altLang="en-US"/>
          </a:p>
          <a:p>
            <a:pPr lvl="2">
              <a:tabLst>
                <a:tab pos="1311275" algn="l"/>
              </a:tabLst>
            </a:pPr>
            <a:endParaRPr lang="en-US" altLang="en-US"/>
          </a:p>
          <a:p>
            <a:pPr>
              <a:tabLst>
                <a:tab pos="1311275" algn="l"/>
              </a:tabLst>
            </a:pPr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B7DA-927A-487A-A016-F4E54673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0D3B-C594-41C3-BFEA-06C4A0CF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8000" dirty="0"/>
          </a:p>
          <a:p>
            <a:pPr marL="0" indent="0" algn="ctr">
              <a:buNone/>
            </a:pPr>
            <a:r>
              <a:rPr lang="en-US" sz="8000" dirty="0"/>
              <a:t>I/O System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111372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534C0594-BE5E-46DC-819D-C87047DD9E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8973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Overview</a:t>
            </a:r>
          </a:p>
        </p:txBody>
      </p:sp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87164BC3-DED8-46E6-A457-9A36278040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4738" y="1165226"/>
            <a:ext cx="7754095" cy="4530725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I/O management is a major component of operating system design and operation</a:t>
            </a:r>
          </a:p>
          <a:p>
            <a:pPr lvl="1"/>
            <a:r>
              <a:rPr lang="en-US" altLang="en-US" dirty="0"/>
              <a:t>Important aspect of computer operation</a:t>
            </a:r>
          </a:p>
          <a:p>
            <a:pPr lvl="1"/>
            <a:r>
              <a:rPr lang="en-US" altLang="en-US" dirty="0"/>
              <a:t>I/O devices vary greatly</a:t>
            </a:r>
          </a:p>
          <a:p>
            <a:pPr lvl="1"/>
            <a:r>
              <a:rPr lang="en-US" altLang="en-US" dirty="0"/>
              <a:t>Various methods to control them</a:t>
            </a:r>
          </a:p>
          <a:p>
            <a:pPr lvl="1"/>
            <a:r>
              <a:rPr lang="en-US" altLang="en-US" dirty="0"/>
              <a:t>Performance management </a:t>
            </a:r>
          </a:p>
          <a:p>
            <a:pPr lvl="1"/>
            <a:r>
              <a:rPr lang="en-US" altLang="en-US" dirty="0"/>
              <a:t>New types of devices frequent</a:t>
            </a:r>
          </a:p>
          <a:p>
            <a:r>
              <a:rPr lang="en-US" altLang="en-US" dirty="0"/>
              <a:t>Ports, busses, device controllers connect to various devices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encapsulate device details</a:t>
            </a:r>
          </a:p>
          <a:p>
            <a:pPr lvl="1"/>
            <a:r>
              <a:rPr lang="en-US" altLang="en-US" dirty="0"/>
              <a:t>Present uniform device-access interface to I/O subsystem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5676" y="235604"/>
            <a:ext cx="79851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I/O Hardware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22513" y="1055689"/>
            <a:ext cx="6529388" cy="4760912"/>
          </a:xfrm>
        </p:spPr>
        <p:txBody>
          <a:bodyPr/>
          <a:lstStyle/>
          <a:p>
            <a:r>
              <a:rPr lang="en-US" altLang="en-US" dirty="0"/>
              <a:t>Incredible variety of I/O devices</a:t>
            </a:r>
          </a:p>
          <a:p>
            <a:pPr lvl="1"/>
            <a:r>
              <a:rPr lang="en-US" altLang="en-US" dirty="0"/>
              <a:t>Storage</a:t>
            </a:r>
          </a:p>
          <a:p>
            <a:pPr lvl="1"/>
            <a:r>
              <a:rPr lang="en-US" altLang="en-US" dirty="0"/>
              <a:t>Transmission</a:t>
            </a:r>
          </a:p>
          <a:p>
            <a:pPr lvl="1"/>
            <a:r>
              <a:rPr lang="en-US" altLang="en-US" dirty="0"/>
              <a:t>Human-interface</a:t>
            </a:r>
          </a:p>
          <a:p>
            <a:r>
              <a:rPr lang="en-US" altLang="en-US" dirty="0"/>
              <a:t>Common concepts – signals from I/O devices interface with computer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connection point for device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dirty="0"/>
              <a:t> -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daisy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chain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or shared direct access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PCI</a:t>
            </a:r>
            <a:r>
              <a:rPr lang="en-US" altLang="en-US" dirty="0"/>
              <a:t> bus common in PCs and servers, PCI Express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PCIe</a:t>
            </a:r>
            <a:r>
              <a:rPr lang="en-US" altLang="en-US" dirty="0"/>
              <a:t>) 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expansion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bus</a:t>
            </a:r>
            <a:r>
              <a:rPr lang="en-US" altLang="en-US" dirty="0"/>
              <a:t> connects relatively slow devices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Serial-attached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SCSI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SAS</a:t>
            </a:r>
            <a:r>
              <a:rPr lang="en-US" altLang="en-US" dirty="0"/>
              <a:t>) common disk interface</a:t>
            </a:r>
          </a:p>
        </p:txBody>
      </p:sp>
    </p:spTree>
    <p:extLst>
      <p:ext uri="{BB962C8B-B14F-4D97-AF65-F5344CB8AC3E}">
        <p14:creationId xmlns:p14="http://schemas.microsoft.com/office/powerpoint/2010/main" val="69892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2C23DA61-C363-4AED-8780-23702C2F16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25676" y="172104"/>
            <a:ext cx="798512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I/O Hardware (Cont.)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BAC0676F-0BFC-4F84-82E0-553A4E0FB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22513" y="1055689"/>
            <a:ext cx="7088188" cy="4938712"/>
          </a:xfrm>
        </p:spPr>
        <p:txBody>
          <a:bodyPr/>
          <a:lstStyle/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Controller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adapter</a:t>
            </a:r>
            <a:r>
              <a:rPr lang="en-US" altLang="en-US" dirty="0"/>
              <a:t>) – electronics that operate port, bus, device</a:t>
            </a:r>
          </a:p>
          <a:p>
            <a:pPr lvl="2"/>
            <a:r>
              <a:rPr lang="en-US" altLang="en-US" dirty="0"/>
              <a:t>Sometimes integrated</a:t>
            </a:r>
          </a:p>
          <a:p>
            <a:pPr lvl="2"/>
            <a:r>
              <a:rPr lang="en-US" altLang="en-US" dirty="0"/>
              <a:t>Sometimes separate circuit board (host adapter)</a:t>
            </a:r>
          </a:p>
          <a:p>
            <a:pPr lvl="2"/>
            <a:r>
              <a:rPr lang="en-US" altLang="en-US" dirty="0"/>
              <a:t>Contains processor, microcode, private memory, bus controller, etc.</a:t>
            </a:r>
          </a:p>
          <a:p>
            <a:pPr lvl="3"/>
            <a:r>
              <a:rPr lang="en-US" altLang="en-US" dirty="0"/>
              <a:t>Some talk to per-device controller with bus controller, microcode, memory, etc.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026">
            <a:extLst>
              <a:ext uri="{FF2B5EF4-FFF2-40B4-BE49-F238E27FC236}">
                <a16:creationId xmlns:a16="http://schemas.microsoft.com/office/drawing/2014/main" id="{9FB89C5A-998D-49E4-8BB5-0B4E32D74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2826" y="111973"/>
            <a:ext cx="7927975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 Typical PC Bus Structure</a:t>
            </a:r>
            <a:endParaRPr lang="en-US" altLang="en-US" sz="24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1A221B9-B796-495D-A9F5-297AF24C9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1573214"/>
            <a:ext cx="6272212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9555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4739" y="1069976"/>
            <a:ext cx="7026275" cy="4530725"/>
          </a:xfrm>
        </p:spPr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Fibre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channel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FC</a:t>
            </a:r>
            <a:r>
              <a:rPr lang="en-US" altLang="en-US" dirty="0"/>
              <a:t>) is complex controller, usually separate circuit board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host-bus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adapter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HBA</a:t>
            </a:r>
            <a:r>
              <a:rPr lang="en-US" altLang="en-US" dirty="0"/>
              <a:t>) plugging into bus</a:t>
            </a:r>
          </a:p>
          <a:p>
            <a:r>
              <a:rPr lang="en-US" altLang="en-US" dirty="0"/>
              <a:t>I/O instructions control devices</a:t>
            </a:r>
          </a:p>
          <a:p>
            <a:r>
              <a:rPr lang="en-US" altLang="en-US" dirty="0"/>
              <a:t>Devices usually have registers where device driver places commands, addresses, and data to write, or read data from registers after command execution</a:t>
            </a:r>
          </a:p>
          <a:p>
            <a:pPr lvl="1"/>
            <a:r>
              <a:rPr lang="en-US" altLang="en-US" dirty="0"/>
              <a:t>Data-in register, data-out register, status register, control register</a:t>
            </a:r>
          </a:p>
          <a:p>
            <a:pPr lvl="1"/>
            <a:r>
              <a:rPr lang="en-US" altLang="en-US" dirty="0"/>
              <a:t>Typically 1-4 bytes, or FIFO buffer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0994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BADB22FB-BFC9-4E1F-BE26-CBE7193EBE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9555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I/O Hardware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BFB0E0AA-8373-48A8-8A91-0A1BE0DC72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44739" y="1069976"/>
            <a:ext cx="7026275" cy="4530725"/>
          </a:xfrm>
        </p:spPr>
        <p:txBody>
          <a:bodyPr/>
          <a:lstStyle/>
          <a:p>
            <a:r>
              <a:rPr lang="en-US" altLang="en-US" dirty="0"/>
              <a:t>Devices have addresses, used by </a:t>
            </a:r>
          </a:p>
          <a:p>
            <a:pPr lvl="1"/>
            <a:r>
              <a:rPr lang="en-US" altLang="en-US" dirty="0"/>
              <a:t>Direct I/O instructions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Memory-mapped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Device data and command registers mapped to processor address space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Especially for large address spaces (graphics)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C4E0BAC-3A26-4008-B4DB-2179A0F7A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33326" y="248304"/>
            <a:ext cx="7620000" cy="5762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Device I/O Port Locations on PCs (partial)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7D041AE-5DB8-4D40-9330-4BADDBEE7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6" y="1612901"/>
            <a:ext cx="6545263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1890BB23-426F-4779-AAC3-AA1C8446D2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1909" y="235374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Open Files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174ECB5E-8070-4DEB-980D-3BC98F606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5011" y="1214086"/>
            <a:ext cx="7665160" cy="4530725"/>
          </a:xfrm>
        </p:spPr>
        <p:txBody>
          <a:bodyPr/>
          <a:lstStyle/>
          <a:p>
            <a:r>
              <a:rPr lang="en-US" altLang="en-US" dirty="0"/>
              <a:t>Several pieces of data are needed to manage open files: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Open-file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dirty="0"/>
              <a:t>: tracks open files</a:t>
            </a:r>
          </a:p>
          <a:p>
            <a:pPr lvl="1"/>
            <a:r>
              <a:rPr lang="en-US" altLang="en-US" dirty="0"/>
              <a:t>File pointer:  pointer to last read/write location, per process that has the file open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File-open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</a:t>
            </a:r>
            <a:r>
              <a:rPr lang="en-US" altLang="en-US" dirty="0"/>
              <a:t>: counter of number of times a file is open – to allow removal of data from open-file table when last processes closes it</a:t>
            </a:r>
          </a:p>
          <a:p>
            <a:pPr lvl="1"/>
            <a:r>
              <a:rPr lang="en-US" altLang="en-US" dirty="0"/>
              <a:t>Disk location of the file: cache of data access information</a:t>
            </a:r>
          </a:p>
          <a:p>
            <a:pPr lvl="1"/>
            <a:r>
              <a:rPr lang="en-US" altLang="en-US" dirty="0"/>
              <a:t>Access rights: per-process access mode information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66AB7416-807E-4E88-BA4F-7F9F43A34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3593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Polling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E50E52FD-DF27-4E49-A119-E722849D7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0" y="1014414"/>
            <a:ext cx="7735888" cy="51276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>
                <a:ea typeface="ＭＳ Ｐゴシック" charset="-128"/>
              </a:rPr>
              <a:t>For each byte of I/O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Read busy bit from status register until 0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Host sets read or write bit and if write copies data into data-out register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Host sets command-ready bit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Controller sets busy bit, executes transfer</a:t>
            </a:r>
          </a:p>
          <a:p>
            <a:pPr marL="800060" lvl="1" indent="-342883">
              <a:buFont typeface="+mj-lt"/>
              <a:buAutoNum type="arabicPeriod"/>
              <a:defRPr/>
            </a:pPr>
            <a:r>
              <a:rPr lang="en-US" dirty="0">
                <a:ea typeface="ＭＳ Ｐゴシック" charset="-128"/>
              </a:rPr>
              <a:t>Controller clears busy bit, error bit, command-ready bit when transfer done</a:t>
            </a:r>
          </a:p>
          <a:p>
            <a:pPr marL="400010" indent="-342883">
              <a:defRPr/>
            </a:pPr>
            <a:r>
              <a:rPr lang="en-US" dirty="0">
                <a:ea typeface="ＭＳ Ｐゴシック" charset="-128"/>
              </a:rPr>
              <a:t>Step 1 is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busy-wait</a:t>
            </a:r>
            <a:r>
              <a:rPr lang="en-US" b="1" dirty="0">
                <a:ea typeface="ＭＳ Ｐゴシック" charset="-128"/>
              </a:rPr>
              <a:t> </a:t>
            </a:r>
            <a:r>
              <a:rPr lang="en-US" dirty="0">
                <a:ea typeface="ＭＳ Ｐゴシック" charset="-128"/>
              </a:rPr>
              <a:t>cycle to wait for I/O from device</a:t>
            </a:r>
          </a:p>
          <a:p>
            <a:pPr marL="800060" lvl="1" indent="-342883">
              <a:defRPr/>
            </a:pPr>
            <a:r>
              <a:rPr lang="en-US" dirty="0">
                <a:ea typeface="ＭＳ Ｐゴシック" charset="-128"/>
              </a:rPr>
              <a:t>Reasonable if device is fast</a:t>
            </a:r>
          </a:p>
          <a:p>
            <a:pPr marL="800060" lvl="1" indent="-342883">
              <a:defRPr/>
            </a:pPr>
            <a:r>
              <a:rPr lang="en-US" dirty="0">
                <a:ea typeface="ＭＳ Ｐゴシック" charset="-128"/>
              </a:rPr>
              <a:t>But inefficient if device slow</a:t>
            </a:r>
          </a:p>
          <a:p>
            <a:pPr marL="800060" lvl="1" indent="-342883">
              <a:defRPr/>
            </a:pPr>
            <a:r>
              <a:rPr lang="en-US" dirty="0">
                <a:ea typeface="ＭＳ Ｐゴシック" charset="-128"/>
              </a:rPr>
              <a:t>CPU switches to other tasks?</a:t>
            </a:r>
          </a:p>
          <a:p>
            <a:pPr marL="1142960" lvl="2" indent="-342883">
              <a:defRPr/>
            </a:pPr>
            <a:r>
              <a:rPr lang="en-US" dirty="0">
                <a:ea typeface="ＭＳ Ｐゴシック" charset="-128"/>
              </a:rPr>
              <a:t>But if miss a cycle data overwritten / lost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3E013420-E3E1-42C7-983E-40DA983C7C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3593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Interrupts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AF4F4E91-1575-4B90-B20C-7855250835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6976" y="1069975"/>
            <a:ext cx="7654925" cy="4948238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Polling can happen in 3 instruction cycles</a:t>
            </a:r>
          </a:p>
          <a:p>
            <a:pPr lvl="1"/>
            <a:r>
              <a:rPr lang="en-US" altLang="en-US" dirty="0"/>
              <a:t>Read status, logical-and to extract status bit, branch if not zero</a:t>
            </a:r>
          </a:p>
          <a:p>
            <a:pPr lvl="1"/>
            <a:r>
              <a:rPr lang="en-US" altLang="en-US" dirty="0"/>
              <a:t>How to be more efficient if non-zero infrequently?</a:t>
            </a:r>
          </a:p>
          <a:p>
            <a:r>
              <a:rPr lang="en-US" altLang="en-US" dirty="0"/>
              <a:t>CPU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Interrupt-request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line</a:t>
            </a:r>
            <a:r>
              <a:rPr lang="en-US" altLang="en-US" dirty="0"/>
              <a:t> triggered by I/O device</a:t>
            </a:r>
          </a:p>
          <a:p>
            <a:pPr lvl="1"/>
            <a:r>
              <a:rPr lang="en-US" altLang="en-US" dirty="0"/>
              <a:t>Checked by processor after each instruction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handler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receives interrupts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Maskable</a:t>
            </a:r>
            <a:r>
              <a:rPr lang="en-US" altLang="en-US" dirty="0"/>
              <a:t> to ignore or delay some interrupts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Interrupt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vector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dispatch interrupt to correct handler</a:t>
            </a:r>
          </a:p>
          <a:p>
            <a:pPr lvl="1"/>
            <a:r>
              <a:rPr lang="en-US" altLang="en-US" dirty="0"/>
              <a:t>Context switch at start and end</a:t>
            </a:r>
          </a:p>
          <a:p>
            <a:pPr lvl="1"/>
            <a:r>
              <a:rPr lang="en-US" altLang="en-US" dirty="0"/>
              <a:t>Based on priority</a:t>
            </a:r>
          </a:p>
          <a:p>
            <a:pPr lvl="1"/>
            <a:r>
              <a:rPr lang="en-US" altLang="en-US" dirty="0"/>
              <a:t>Some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nonmaskable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Interrupt chaining if more than one device at same interrupt number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81ECD38A-AC8D-41F6-8833-63662AFAD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2988" y="233593"/>
            <a:ext cx="789781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Interrupt-Driven I/O Cycle</a:t>
            </a:r>
            <a:endParaRPr lang="en-US" altLang="en-US" sz="2400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5013DE9-A3BA-40F9-A790-C287B11C1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1300164"/>
            <a:ext cx="4932362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2C03C3AC-94F3-4AFB-A28C-8ECC6987B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0893"/>
            <a:ext cx="8229600" cy="5762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Interrupts (Cont.)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CF7BDE57-650C-40E0-88CB-8A3901D724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84425" y="1165226"/>
            <a:ext cx="6864350" cy="453072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Interrupt mechanism also used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exceptions</a:t>
            </a:r>
          </a:p>
          <a:p>
            <a:pPr lvl="1"/>
            <a:r>
              <a:rPr lang="en-US" altLang="en-US" dirty="0"/>
              <a:t>Terminate process, crash system due to hardware error</a:t>
            </a:r>
          </a:p>
          <a:p>
            <a:r>
              <a:rPr lang="en-US" altLang="en-US" dirty="0"/>
              <a:t>Page fault executes when memory access error</a:t>
            </a:r>
          </a:p>
          <a:p>
            <a:r>
              <a:rPr lang="en-US" altLang="en-US" dirty="0"/>
              <a:t>System call executes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trap</a:t>
            </a:r>
            <a:r>
              <a:rPr lang="en-US" altLang="en-US" dirty="0"/>
              <a:t> to trigger kernel to execute request</a:t>
            </a:r>
          </a:p>
          <a:p>
            <a:r>
              <a:rPr lang="en-US" altLang="en-US" dirty="0"/>
              <a:t>Multi-CPU systems can process interrupts concurrently</a:t>
            </a:r>
          </a:p>
          <a:p>
            <a:pPr lvl="1"/>
            <a:r>
              <a:rPr lang="en-US" altLang="en-US" dirty="0"/>
              <a:t>If operating system designed to handle it</a:t>
            </a:r>
          </a:p>
          <a:p>
            <a:r>
              <a:rPr lang="en-US" altLang="en-US" dirty="0"/>
              <a:t>Used for time-sensitive processing, frequent, must be fast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A662628E-D4C2-42F3-8884-F91FAAD33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33593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Latency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81D5E6AB-B77F-4623-A6B8-1F5B5E9E03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66976" y="1069975"/>
            <a:ext cx="7654925" cy="4948238"/>
          </a:xfrm>
        </p:spPr>
        <p:txBody>
          <a:bodyPr/>
          <a:lstStyle/>
          <a:p>
            <a:r>
              <a:rPr lang="en-US" altLang="en-US"/>
              <a:t>Stressing interrupt management because even single-user systems manage hundreds or interrupts per second and servers hundreds of thousands</a:t>
            </a:r>
          </a:p>
          <a:p>
            <a:r>
              <a:rPr lang="en-US" altLang="en-US">
                <a:solidFill>
                  <a:srgbClr val="000000"/>
                </a:solidFill>
              </a:rPr>
              <a:t>For example, a quiet macOS desktop generated 23,000 interrupts over 10 seconds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4FB7145A-0831-4FD5-9404-700B90FD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2816225"/>
            <a:ext cx="51054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9DB4C98D-1C11-4BFD-B9BB-7F7E5E2817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0603" y="253455"/>
            <a:ext cx="7661275" cy="560387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Intel Pentium Processor Event-Vector Table</a:t>
            </a:r>
          </a:p>
        </p:txBody>
      </p:sp>
      <p:pic>
        <p:nvPicPr>
          <p:cNvPr id="28674" name="Picture 5">
            <a:extLst>
              <a:ext uri="{FF2B5EF4-FFF2-40B4-BE49-F238E27FC236}">
                <a16:creationId xmlns:a16="http://schemas.microsoft.com/office/drawing/2014/main" id="{6122AF6E-4199-45A7-8FF8-1A13FE670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6" y="1160463"/>
            <a:ext cx="5859463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D08A78FC-7817-46CC-8185-46578FF0F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70093"/>
            <a:ext cx="82296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Direct Memory Access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5E3B8677-43AA-4783-8372-9A9684748C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3001" y="990600"/>
            <a:ext cx="7681913" cy="4876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Used to avoid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programmed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I/O</a:t>
            </a:r>
            <a:r>
              <a:rPr lang="en-US" altLang="en-US" dirty="0"/>
              <a:t> (one byte at a time) for large data movement </a:t>
            </a:r>
          </a:p>
          <a:p>
            <a:r>
              <a:rPr lang="en-US" altLang="en-US" dirty="0"/>
              <a:t>Requires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DMA</a:t>
            </a:r>
            <a:r>
              <a:rPr lang="en-US" altLang="en-US" dirty="0"/>
              <a:t> controller</a:t>
            </a:r>
          </a:p>
          <a:p>
            <a:r>
              <a:rPr lang="en-US" altLang="en-US" dirty="0"/>
              <a:t>Bypasses CPU to transfer data directly between I/O device and memory </a:t>
            </a:r>
            <a:endParaRPr lang="en-US" altLang="en-US" sz="800" dirty="0"/>
          </a:p>
          <a:p>
            <a:r>
              <a:rPr lang="en-US" altLang="en-US" dirty="0"/>
              <a:t>OS writes DMA command block into memory </a:t>
            </a:r>
          </a:p>
          <a:p>
            <a:pPr lvl="1"/>
            <a:r>
              <a:rPr lang="en-US" altLang="en-US" sz="1600" dirty="0"/>
              <a:t>Source and destination addresses</a:t>
            </a:r>
          </a:p>
          <a:p>
            <a:pPr lvl="1"/>
            <a:r>
              <a:rPr lang="en-US" altLang="en-US" sz="1600" dirty="0"/>
              <a:t>Read or write mode</a:t>
            </a:r>
          </a:p>
          <a:p>
            <a:pPr lvl="1"/>
            <a:r>
              <a:rPr lang="en-US" altLang="en-US" sz="1600" dirty="0"/>
              <a:t>Count of bytes</a:t>
            </a:r>
          </a:p>
          <a:p>
            <a:pPr lvl="1"/>
            <a:r>
              <a:rPr lang="en-US" altLang="en-US" sz="1600" dirty="0"/>
              <a:t>Writes location of command block to DMA controller</a:t>
            </a:r>
          </a:p>
          <a:p>
            <a:pPr lvl="1"/>
            <a:r>
              <a:rPr lang="en-US" altLang="en-US" sz="1600" dirty="0"/>
              <a:t>Bus mastering of DMA controller – grabs bus from CPU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Cycle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stealing</a:t>
            </a:r>
            <a:r>
              <a:rPr lang="en-US" altLang="en-US" sz="1600" b="1" dirty="0">
                <a:solidFill>
                  <a:srgbClr val="3366FF"/>
                </a:solidFill>
              </a:rPr>
              <a:t> </a:t>
            </a:r>
            <a:r>
              <a:rPr lang="en-US" altLang="en-US" sz="1600" dirty="0"/>
              <a:t>from CPU but still much more efficient</a:t>
            </a:r>
          </a:p>
          <a:p>
            <a:pPr lvl="1"/>
            <a:r>
              <a:rPr lang="en-US" altLang="en-US" sz="1600" dirty="0"/>
              <a:t>When done, interrupts to signal completion</a:t>
            </a:r>
            <a:endParaRPr lang="en-US" altLang="en-US" dirty="0"/>
          </a:p>
          <a:p>
            <a:r>
              <a:rPr lang="en-US" altLang="en-US" dirty="0"/>
              <a:t>Version that is aware of virtual addresses can be even more efficient -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DVMA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0EDCF85-D76D-4DEC-8B62-664C27C3A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9057" y="367172"/>
            <a:ext cx="7712075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800" dirty="0"/>
              <a:t>Six Step Process to Perform DMA Transfer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60A9E5D9-19B4-4F28-8107-5A2F1BEF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9" y="1182689"/>
            <a:ext cx="5938837" cy="510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9E0667B2-C518-47C1-92A9-F7991721C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59038" y="229642"/>
            <a:ext cx="7751762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Application I/O Interface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99EAB33C-CBCD-48B9-B0C5-E24953D8B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57439" y="1028701"/>
            <a:ext cx="7737475" cy="453072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I/O system calls encapsulate device behaviors in generic classes</a:t>
            </a:r>
          </a:p>
          <a:p>
            <a:r>
              <a:rPr lang="en-US" altLang="en-US" dirty="0"/>
              <a:t>Device-driver layer hides differences among I/O controllers from kernel</a:t>
            </a:r>
          </a:p>
          <a:p>
            <a:r>
              <a:rPr lang="en-US" altLang="en-US" dirty="0"/>
              <a:t>New devices talking already-implemented protocols need no extra work</a:t>
            </a:r>
          </a:p>
          <a:p>
            <a:r>
              <a:rPr lang="en-US" altLang="en-US" dirty="0"/>
              <a:t>Each OS has its own I/O subsystem structures and device driver frameworks</a:t>
            </a:r>
          </a:p>
          <a:p>
            <a:r>
              <a:rPr lang="en-US" altLang="en-US" dirty="0"/>
              <a:t>Devices vary in many dimensions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Character-stream</a:t>
            </a:r>
            <a:r>
              <a:rPr lang="en-US" altLang="en-US" b="1" dirty="0"/>
              <a:t> </a:t>
            </a:r>
            <a:r>
              <a:rPr lang="en-US" altLang="en-US" dirty="0"/>
              <a:t>or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Sequential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random-access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Synchronous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(or both)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Sharable</a:t>
            </a:r>
            <a:r>
              <a:rPr lang="en-US" altLang="en-US" b="1" dirty="0"/>
              <a:t> </a:t>
            </a:r>
            <a:r>
              <a:rPr lang="en-US" altLang="en-US" dirty="0"/>
              <a:t>or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dedicated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Speed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 operation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read-write</a:t>
            </a:r>
            <a:r>
              <a:rPr lang="en-US" altLang="en-US" b="1" dirty="0"/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 only</a:t>
            </a:r>
            <a:r>
              <a:rPr lang="en-US" altLang="en-US" b="1" dirty="0"/>
              <a:t>, </a:t>
            </a:r>
            <a:r>
              <a:rPr lang="en-US" altLang="en-US" dirty="0"/>
              <a:t>or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only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21901319-4902-4FF1-A8EF-AA9B1300B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1909" y="235374"/>
            <a:ext cx="8229600" cy="5762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Open File Locking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F341099-F84A-486B-8354-E95792451A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05099" y="1227788"/>
            <a:ext cx="7272302" cy="4538012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Provided by some operating systems and file systems</a:t>
            </a:r>
          </a:p>
          <a:p>
            <a:pPr lvl="1"/>
            <a:r>
              <a:rPr lang="en-US" altLang="en-US" dirty="0"/>
              <a:t>Similar to reader-writer locks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</a:t>
            </a:r>
            <a:r>
              <a:rPr lang="en-US" altLang="en-US" dirty="0"/>
              <a:t> similar to reader lock – several processes can acquire concurrently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Exclusive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similar to writer lock</a:t>
            </a:r>
          </a:p>
          <a:p>
            <a:r>
              <a:rPr lang="en-US" altLang="en-US" dirty="0"/>
              <a:t>Mediates access to a file</a:t>
            </a:r>
          </a:p>
          <a:p>
            <a:r>
              <a:rPr lang="en-US" altLang="en-US" dirty="0"/>
              <a:t>Mandatory or advisory: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Mandatory</a:t>
            </a:r>
            <a:r>
              <a:rPr lang="en-US" altLang="en-US" dirty="0"/>
              <a:t> – access is denied depending on locks held and requested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Advisory</a:t>
            </a:r>
            <a:r>
              <a:rPr lang="en-US" altLang="en-US" dirty="0"/>
              <a:t> – processes can find status of locks and decide what to do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BFEF62F-36CA-480D-96CA-04164C0663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1065" y="239749"/>
            <a:ext cx="7818437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File Types – Name, Extension</a:t>
            </a:r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A90912BD-4CE8-4822-BF75-08C317874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1186" r="15715" b="1186"/>
          <a:stretch>
            <a:fillRect/>
          </a:stretch>
        </p:blipFill>
        <p:spPr bwMode="auto">
          <a:xfrm>
            <a:off x="4022725" y="1209676"/>
            <a:ext cx="4337050" cy="4632325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3769</Words>
  <Application>Microsoft Office PowerPoint</Application>
  <PresentationFormat>Widescreen</PresentationFormat>
  <Paragraphs>602</Paragraphs>
  <Slides>78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Calibri Light</vt:lpstr>
      <vt:lpstr>Courier New</vt:lpstr>
      <vt:lpstr>Helvetica</vt:lpstr>
      <vt:lpstr>Monotype Sorts</vt:lpstr>
      <vt:lpstr>Times New Roman</vt:lpstr>
      <vt:lpstr>Verdana</vt:lpstr>
      <vt:lpstr>Wingdings</vt:lpstr>
      <vt:lpstr>Office Theme</vt:lpstr>
      <vt:lpstr>File and I/O System</vt:lpstr>
      <vt:lpstr>The Content is prepared with the help of existing text books mentioned below:</vt:lpstr>
      <vt:lpstr>File Concept</vt:lpstr>
      <vt:lpstr>File Attributes</vt:lpstr>
      <vt:lpstr>File info Window on Mac OS X</vt:lpstr>
      <vt:lpstr>File Operations</vt:lpstr>
      <vt:lpstr>Open Files</vt:lpstr>
      <vt:lpstr>Open File Locking</vt:lpstr>
      <vt:lpstr>File Types – Name, Extension</vt:lpstr>
      <vt:lpstr>File Structure</vt:lpstr>
      <vt:lpstr>Sequential-access File</vt:lpstr>
      <vt:lpstr>Access Methods</vt:lpstr>
      <vt:lpstr>Simulation of Sequential Access on Direct-access File</vt:lpstr>
      <vt:lpstr>Other Access Methods</vt:lpstr>
      <vt:lpstr>Example of Index and Relative Files</vt:lpstr>
      <vt:lpstr>Directory Structure</vt:lpstr>
      <vt:lpstr>Disk Structure</vt:lpstr>
      <vt:lpstr>A Typical File-system Organization</vt:lpstr>
      <vt:lpstr>Types of File Systems</vt:lpstr>
      <vt:lpstr>Operations Performed on Directory</vt:lpstr>
      <vt:lpstr>Directory Organization</vt:lpstr>
      <vt:lpstr>Single-Level Directory</vt:lpstr>
      <vt:lpstr>Two-Level Directory</vt:lpstr>
      <vt:lpstr>Tree-Structured Directories</vt:lpstr>
      <vt:lpstr>Tree-Structured Directories (Cont.)</vt:lpstr>
      <vt:lpstr>Tree-Structured Directories (Cont.)</vt:lpstr>
      <vt:lpstr>Acyclic-Graph Directories</vt:lpstr>
      <vt:lpstr>Acyclic-Graph Directories (Cont.)</vt:lpstr>
      <vt:lpstr>General Graph Directory</vt:lpstr>
      <vt:lpstr>General Graph Directory (Cont.)</vt:lpstr>
      <vt:lpstr>Protection</vt:lpstr>
      <vt:lpstr>Access Lists and Groups</vt:lpstr>
      <vt:lpstr>Windows 7 Access-Control List Management</vt:lpstr>
      <vt:lpstr>A Sample UNIX Directory Listing</vt:lpstr>
      <vt:lpstr>File-System Structure</vt:lpstr>
      <vt:lpstr>Layered File System</vt:lpstr>
      <vt:lpstr>File System Layers</vt:lpstr>
      <vt:lpstr>File System Layers (Cont.)</vt:lpstr>
      <vt:lpstr>File System Layers (Cont.)</vt:lpstr>
      <vt:lpstr>Allocation Methods - Contiguous</vt:lpstr>
      <vt:lpstr>Contiguous Allocation</vt:lpstr>
      <vt:lpstr>Extent-Based Systems</vt:lpstr>
      <vt:lpstr>Allocation Methods - Linked</vt:lpstr>
      <vt:lpstr>Allocation Methods – Linked (Cont.)</vt:lpstr>
      <vt:lpstr>Linked Allocation</vt:lpstr>
      <vt:lpstr>Linked Allocation</vt:lpstr>
      <vt:lpstr>File-Allocation Table</vt:lpstr>
      <vt:lpstr>Allocation Methods - Indexed</vt:lpstr>
      <vt:lpstr>Example of Indexed Allocation</vt:lpstr>
      <vt:lpstr>Indexed Allocation (Cont.)</vt:lpstr>
      <vt:lpstr>Indexed Allocation – Mapping (Cont.)</vt:lpstr>
      <vt:lpstr>Indexed Allocation – Mapping (Cont.)</vt:lpstr>
      <vt:lpstr>Indexed Allocation – Mapping (Cont.)</vt:lpstr>
      <vt:lpstr>Combined Scheme:  UNIX UFS  </vt:lpstr>
      <vt:lpstr>Performance</vt:lpstr>
      <vt:lpstr>Performance (Cont.)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PowerPoint Presentation</vt:lpstr>
      <vt:lpstr>Overview</vt:lpstr>
      <vt:lpstr>I/O Hardware</vt:lpstr>
      <vt:lpstr>I/O Hardware (Cont.)</vt:lpstr>
      <vt:lpstr>A Typical PC Bus Structure</vt:lpstr>
      <vt:lpstr>I/O Hardware (Cont.)</vt:lpstr>
      <vt:lpstr>I/O Hardware (Cont.)</vt:lpstr>
      <vt:lpstr>Device I/O Port Locations on PCs (partial)</vt:lpstr>
      <vt:lpstr>Polling</vt:lpstr>
      <vt:lpstr>Interrupts</vt:lpstr>
      <vt:lpstr>Interrupt-Driven I/O Cycle</vt:lpstr>
      <vt:lpstr>Interrupts (Cont.)</vt:lpstr>
      <vt:lpstr>Latency</vt:lpstr>
      <vt:lpstr>Intel Pentium Processor Event-Vector Table</vt:lpstr>
      <vt:lpstr>Direct Memory Access</vt:lpstr>
      <vt:lpstr>Six Step Process to Perform DMA Transfer</vt:lpstr>
      <vt:lpstr>Application I/O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System</dc:title>
  <dc:creator>Agrim</dc:creator>
  <cp:lastModifiedBy>shilpa b</cp:lastModifiedBy>
  <cp:revision>9</cp:revision>
  <cp:lastPrinted>2020-12-01T04:45:55Z</cp:lastPrinted>
  <dcterms:created xsi:type="dcterms:W3CDTF">2020-11-15T18:58:56Z</dcterms:created>
  <dcterms:modified xsi:type="dcterms:W3CDTF">2020-12-01T04:46:12Z</dcterms:modified>
</cp:coreProperties>
</file>